
<file path=[Content_Types].xml><?xml version="1.0" encoding="utf-8"?>
<Types xmlns="http://schemas.openxmlformats.org/package/2006/content-types">
  <Override PartName="/ppt/slides/slide12.xml" ContentType="application/vnd.openxmlformats-officedocument.presentationml.slide+xml"/>
  <Override PartName="/ppt/slides/slide46.xml" ContentType="application/vnd.openxmlformats-officedocument.presentationml.slide+xml"/>
  <Override PartName="/ppt/slideLayouts/slideLayout8.xml" ContentType="application/vnd.openxmlformats-officedocument.presentationml.slideLayout+xml"/>
  <Override PartName="/ppt/slides/slide22.xml" ContentType="application/vnd.openxmlformats-officedocument.presentationml.slide+xml"/>
  <Override PartName="/ppt/slides/slide28.xml" ContentType="application/vnd.openxmlformats-officedocument.presentationml.slide+xml"/>
  <Override PartName="/ppt/slides/slide2.xml" ContentType="application/vnd.openxmlformats-officedocument.presentationml.slide+xml"/>
  <Override PartName="/docProps/app.xml" ContentType="application/vnd.openxmlformats-officedocument.extended-properties+xml"/>
  <Override PartName="/ppt/slides/slide30.xml" ContentType="application/vnd.openxmlformats-officedocument.presentationml.slide+xml"/>
  <Override PartName="/ppt/slides/slide35.xml" ContentType="application/vnd.openxmlformats-officedocument.presentationml.slide+xml"/>
  <Override PartName="/ppt/slides/slide42.xml" ContentType="application/vnd.openxmlformats-officedocument.presentationml.slide+xml"/>
  <Override PartName="/ppt/slides/slide3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s/slide47.xml" ContentType="application/vnd.openxmlformats-officedocument.presentationml.slide+xml"/>
  <Override PartName="/ppt/slides/slide45.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s/slide50.xml" ContentType="application/vnd.openxmlformats-officedocument.presentationml.slide+xml"/>
  <Override PartName="/ppt/slides/slide23.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s/slide1.xml" ContentType="application/vnd.openxmlformats-officedocument.presentationml.slide+xml"/>
  <Override PartName="/ppt/slides/slide51.xml" ContentType="application/vnd.openxmlformats-officedocument.presentationml.slide+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tableStyles.xml" ContentType="application/vnd.openxmlformats-officedocument.presentationml.tableStyles+xml"/>
  <Override PartName="/ppt/slides/slide25.xml" ContentType="application/vnd.openxmlformats-officedocument.presentationml.slide+xml"/>
  <Override PartName="/ppt/slides/slide13.xml" ContentType="application/vnd.openxmlformats-officedocument.presentationml.slide+xml"/>
  <Override PartName="/ppt/slides/slide40.xml" ContentType="application/vnd.openxmlformats-officedocument.presentationml.slide+xml"/>
  <Override PartName="/ppt/slides/slide14.xml" ContentType="application/vnd.openxmlformats-officedocument.presentationml.slide+xml"/>
  <Override PartName="/ppt/slides/slide34.xml" ContentType="application/vnd.openxmlformats-officedocument.presentationml.slide+xml"/>
  <Override PartName="/ppt/slides/slide4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s/slide49.xml" ContentType="application/vnd.openxmlformats-officedocument.presentationml.slide+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43.xml" ContentType="application/vnd.openxmlformats-officedocument.presentationml.slide+xml"/>
  <Override PartName="/ppt/slides/slide48.xml" ContentType="application/vnd.openxmlformats-officedocument.presentationml.slide+xml"/>
  <Override PartName="/ppt/theme/theme1.xml" ContentType="application/vnd.openxmlformats-officedocument.theme+xml"/>
  <Override PartName="/ppt/presentation.xml" ContentType="application/vnd.openxmlformats-officedocument.presentationml.presentation.main+xml"/>
  <Override PartName="/ppt/slideLayouts/slideLayout6.xml" ContentType="application/vnd.openxmlformats-officedocument.presentationml.slideLayout+xml"/>
  <Override PartName="/ppt/slides/slide5.xml" ContentType="application/vnd.openxmlformats-officedocument.presentationml.slide+xml"/>
  <Override PartName="/ppt/slides/slide37.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slides/slide33.xml" ContentType="application/vnd.openxmlformats-officedocument.presentationml.slide+xml"/>
  <Override PartName="/ppt/presProps.xml" ContentType="application/vnd.openxmlformats-officedocument.presentationml.presProps+xml"/>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s/slide27.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Layouts/slideLayout13.xml" ContentType="application/vnd.openxmlformats-officedocument.presentationml.slideLayout+xml"/>
  <Override PartName="/ppt/slides/slide8.xml" ContentType="application/vnd.openxmlformats-officedocument.presentationml.slide+xml"/>
  <Override PartName="/ppt/slides/slide31.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39.xml" ContentType="application/vnd.openxmlformats-officedocument.presentationml.slide+xml"/>
  <Override PartName="/ppt/slides/slide32.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38.xml" ContentType="application/vnd.openxmlformats-officedocument.presentationml.slide+xml"/>
  <Override PartName="/ppt/slideLayouts/slideLayout12.xml" ContentType="application/vnd.openxmlformats-officedocument.presentationml.slideLayout+xml"/>
  <Override PartName="/ppt/slides/slide19.xml" ContentType="application/vnd.openxmlformats-officedocument.presentationml.slide+xml"/>
  <Override PartName="/ppt/slides/slide41.xml" ContentType="application/vnd.openxmlformats-officedocument.presentationml.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835" r:id="rId1"/>
  </p:sldMasterIdLst>
  <p:sldIdLst>
    <p:sldId id="256" r:id="rId2"/>
    <p:sldId id="257" r:id="rId3"/>
    <p:sldId id="258" r:id="rId4"/>
    <p:sldId id="259" r:id="rId5"/>
    <p:sldId id="260" r:id="rId6"/>
    <p:sldId id="261" r:id="rId7"/>
    <p:sldId id="262" r:id="rId8"/>
    <p:sldId id="263" r:id="rId9"/>
    <p:sldId id="264" r:id="rId10"/>
    <p:sldId id="265" r:id="rId11"/>
    <p:sldId id="268" r:id="rId12"/>
    <p:sldId id="266" r:id="rId13"/>
    <p:sldId id="269" r:id="rId14"/>
    <p:sldId id="267"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3" r:id="rId28"/>
    <p:sldId id="282" r:id="rId29"/>
    <p:sldId id="284" r:id="rId30"/>
    <p:sldId id="285" r:id="rId31"/>
    <p:sldId id="286" r:id="rId32"/>
    <p:sldId id="287" r:id="rId33"/>
    <p:sldId id="289" r:id="rId34"/>
    <p:sldId id="290" r:id="rId35"/>
    <p:sldId id="288" r:id="rId36"/>
    <p:sldId id="291" r:id="rId37"/>
    <p:sldId id="292" r:id="rId38"/>
    <p:sldId id="293" r:id="rId39"/>
    <p:sldId id="294" r:id="rId40"/>
    <p:sldId id="295" r:id="rId41"/>
    <p:sldId id="296" r:id="rId42"/>
    <p:sldId id="297" r:id="rId43"/>
    <p:sldId id="298" r:id="rId44"/>
    <p:sldId id="299" r:id="rId45"/>
    <p:sldId id="300" r:id="rId46"/>
    <p:sldId id="301" r:id="rId47"/>
    <p:sldId id="303" r:id="rId48"/>
    <p:sldId id="302" r:id="rId49"/>
    <p:sldId id="304" r:id="rId50"/>
    <p:sldId id="305" r:id="rId51"/>
    <p:sldId id="306" r:id="rId5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598" autoAdjust="0"/>
    <p:restoredTop sz="94715" autoAdjust="0"/>
  </p:normalViewPr>
  <p:slideViewPr>
    <p:cSldViewPr snapToGrid="0" snapToObjects="1">
      <p:cViewPr varScale="1">
        <p:scale>
          <a:sx n="98" d="100"/>
          <a:sy n="98" d="100"/>
        </p:scale>
        <p:origin x="-1400" y="-112"/>
      </p:cViewPr>
      <p:guideLst>
        <p:guide orient="horz" pos="2160"/>
        <p:guide pos="2880"/>
      </p:guideLst>
    </p:cSldViewPr>
  </p:slideViewPr>
  <p:outlineViewPr>
    <p:cViewPr>
      <p:scale>
        <a:sx n="33" d="100"/>
        <a:sy n="33" d="100"/>
      </p:scale>
      <p:origin x="0" y="34448"/>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9" Type="http://schemas.openxmlformats.org/officeDocument/2006/relationships/slide" Target="slides/slide38.xml"/><Relationship Id="rId7" Type="http://schemas.openxmlformats.org/officeDocument/2006/relationships/slide" Target="slides/slide6.xml"/><Relationship Id="rId43" Type="http://schemas.openxmlformats.org/officeDocument/2006/relationships/slide" Target="slides/slide42.xml"/><Relationship Id="rId25" Type="http://schemas.openxmlformats.org/officeDocument/2006/relationships/slide" Target="slides/slide24.xml"/><Relationship Id="rId10" Type="http://schemas.openxmlformats.org/officeDocument/2006/relationships/slide" Target="slides/slide9.xml"/><Relationship Id="rId50" Type="http://schemas.openxmlformats.org/officeDocument/2006/relationships/slide" Target="slides/slide49.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27" Type="http://schemas.openxmlformats.org/officeDocument/2006/relationships/slide" Target="slides/slide26.xml"/><Relationship Id="rId14" Type="http://schemas.openxmlformats.org/officeDocument/2006/relationships/slide" Target="slides/slide13.xml"/><Relationship Id="rId4" Type="http://schemas.openxmlformats.org/officeDocument/2006/relationships/slide" Target="slides/slide3.xml"/><Relationship Id="rId28" Type="http://schemas.openxmlformats.org/officeDocument/2006/relationships/slide" Target="slides/slide27.xml"/><Relationship Id="rId45" Type="http://schemas.openxmlformats.org/officeDocument/2006/relationships/slide" Target="slides/slide44.xml"/><Relationship Id="rId42" Type="http://schemas.openxmlformats.org/officeDocument/2006/relationships/slide" Target="slides/slide41.xml"/><Relationship Id="rId6" Type="http://schemas.openxmlformats.org/officeDocument/2006/relationships/slide" Target="slides/slide5.xml"/><Relationship Id="rId49" Type="http://schemas.openxmlformats.org/officeDocument/2006/relationships/slide" Target="slides/slide48.xml"/><Relationship Id="rId44" Type="http://schemas.openxmlformats.org/officeDocument/2006/relationships/slide" Target="slides/slide43.xml"/><Relationship Id="rId19" Type="http://schemas.openxmlformats.org/officeDocument/2006/relationships/slide" Target="slides/slide18.xml"/><Relationship Id="rId38" Type="http://schemas.openxmlformats.org/officeDocument/2006/relationships/slide" Target="slides/slide37.xml"/><Relationship Id="rId20" Type="http://schemas.openxmlformats.org/officeDocument/2006/relationships/slide" Target="slides/slide19.xml"/><Relationship Id="rId2" Type="http://schemas.openxmlformats.org/officeDocument/2006/relationships/slide" Target="slides/slide1.xml"/><Relationship Id="rId46" Type="http://schemas.openxmlformats.org/officeDocument/2006/relationships/slide" Target="slides/slide45.xml"/><Relationship Id="rId57" Type="http://schemas.openxmlformats.org/officeDocument/2006/relationships/tableStyles" Target="tableStyles.xml"/><Relationship Id="rId35" Type="http://schemas.openxmlformats.org/officeDocument/2006/relationships/slide" Target="slides/slide34.xml"/><Relationship Id="rId51" Type="http://schemas.openxmlformats.org/officeDocument/2006/relationships/slide" Target="slides/slide50.xml"/><Relationship Id="rId55" Type="http://schemas.openxmlformats.org/officeDocument/2006/relationships/viewProps" Target="viewProps.xml"/><Relationship Id="rId31" Type="http://schemas.openxmlformats.org/officeDocument/2006/relationships/slide" Target="slides/slide30.xml"/><Relationship Id="rId34" Type="http://schemas.openxmlformats.org/officeDocument/2006/relationships/slide" Target="slides/slide33.xml"/><Relationship Id="rId40" Type="http://schemas.openxmlformats.org/officeDocument/2006/relationships/slide" Target="slides/slide39.xml"/><Relationship Id="rId36" Type="http://schemas.openxmlformats.org/officeDocument/2006/relationships/slide" Target="slides/slide35.xml"/><Relationship Id="rId1" Type="http://schemas.openxmlformats.org/officeDocument/2006/relationships/slideMaster" Target="slideMasters/slideMaster1.xml"/><Relationship Id="rId24" Type="http://schemas.openxmlformats.org/officeDocument/2006/relationships/slide" Target="slides/slide23.xml"/><Relationship Id="rId47" Type="http://schemas.openxmlformats.org/officeDocument/2006/relationships/slide" Target="slides/slide46.xml"/><Relationship Id="rId56" Type="http://schemas.openxmlformats.org/officeDocument/2006/relationships/theme" Target="theme/theme1.xml"/><Relationship Id="rId48" Type="http://schemas.openxmlformats.org/officeDocument/2006/relationships/slide" Target="slides/slide47.xml"/><Relationship Id="rId8" Type="http://schemas.openxmlformats.org/officeDocument/2006/relationships/slide" Target="slides/slide7.xml"/><Relationship Id="rId13" Type="http://schemas.openxmlformats.org/officeDocument/2006/relationships/slide" Target="slides/slide12.xml"/><Relationship Id="rId32" Type="http://schemas.openxmlformats.org/officeDocument/2006/relationships/slide" Target="slides/slide31.xml"/><Relationship Id="rId37" Type="http://schemas.openxmlformats.org/officeDocument/2006/relationships/slide" Target="slides/slide36.xml"/><Relationship Id="rId52" Type="http://schemas.openxmlformats.org/officeDocument/2006/relationships/slide" Target="slides/slide51.xml"/><Relationship Id="rId54" Type="http://schemas.openxmlformats.org/officeDocument/2006/relationships/presProps" Target="presProps.xml"/><Relationship Id="rId12" Type="http://schemas.openxmlformats.org/officeDocument/2006/relationships/slide" Target="slides/slide11.xml"/><Relationship Id="rId3" Type="http://schemas.openxmlformats.org/officeDocument/2006/relationships/slide" Target="slides/slide2.xml"/><Relationship Id="rId23" Type="http://schemas.openxmlformats.org/officeDocument/2006/relationships/slide" Target="slides/slide22.xml"/><Relationship Id="rId53" Type="http://schemas.openxmlformats.org/officeDocument/2006/relationships/printerSettings" Target="printerSettings/printerSettings1.bin"/><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29" Type="http://schemas.openxmlformats.org/officeDocument/2006/relationships/slide" Target="slides/slide28.xml"/><Relationship Id="rId16" Type="http://schemas.openxmlformats.org/officeDocument/2006/relationships/slide" Target="slides/slide15.xml"/><Relationship Id="rId33" Type="http://schemas.openxmlformats.org/officeDocument/2006/relationships/slide" Target="slides/slide32.xml"/><Relationship Id="rId41" Type="http://schemas.openxmlformats.org/officeDocument/2006/relationships/slide" Target="slides/slide40.xml"/><Relationship Id="rId5" Type="http://schemas.openxmlformats.org/officeDocument/2006/relationships/slide" Target="slides/slide4.xml"/><Relationship Id="rId15" Type="http://schemas.openxmlformats.org/officeDocument/2006/relationships/slide" Target="slides/slide14.xml"/><Relationship Id="rId22" Type="http://schemas.openxmlformats.org/officeDocument/2006/relationships/slide" Target="slides/slide21.xml"/><Relationship Id="rId21" Type="http://schemas.openxmlformats.org/officeDocument/2006/relationships/slide" Target="slides/slide20.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9" name="Rectangle 8"/>
          <p:cNvSpPr/>
          <p:nvPr/>
        </p:nvSpPr>
        <p:spPr>
          <a:xfrm>
            <a:off x="7848600" y="0"/>
            <a:ext cx="1295399" cy="6858000"/>
          </a:xfrm>
          <a:prstGeom prst="rect">
            <a:avLst/>
          </a:prstGeom>
          <a:gradFill>
            <a:gsLst>
              <a:gs pos="0">
                <a:schemeClr val="bg1">
                  <a:lumMod val="50000"/>
                  <a:alpha val="20000"/>
                </a:schemeClr>
              </a:gs>
              <a:gs pos="100000">
                <a:schemeClr val="bg1">
                  <a:lumMod val="85000"/>
                  <a:alpha val="20000"/>
                </a:schemeClr>
              </a:gs>
            </a:gsLst>
            <a:lin ang="21594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365760" y="2971800"/>
            <a:ext cx="5120640" cy="1709928"/>
          </a:xfrm>
        </p:spPr>
        <p:txBody>
          <a:bodyPr vert="horz" lIns="91440" tIns="45720" rIns="91440" bIns="45720" rtlCol="0" anchor="b" anchorCtr="0">
            <a:noAutofit/>
            <a:scene3d>
              <a:camera prst="orthographicFront"/>
              <a:lightRig rig="morning" dir="t">
                <a:rot lat="0" lon="0" rev="2400000"/>
              </a:lightRig>
            </a:scene3d>
            <a:sp3d extrusionH="63500" contourW="6350">
              <a:bevelT w="19050" h="50800" prst="softRound"/>
              <a:contourClr>
                <a:schemeClr val="bg1"/>
              </a:contourClr>
            </a:sp3d>
          </a:bodyPr>
          <a:lstStyle>
            <a:lvl1pPr algn="ctr" defTabSz="914400" rtl="0" eaLnBrk="1" latinLnBrk="0" hangingPunct="1">
              <a:spcBef>
                <a:spcPct val="0"/>
              </a:spcBef>
              <a:buNone/>
              <a:defRPr sz="4400" b="1" kern="1200" baseline="0">
                <a:solidFill>
                  <a:schemeClr val="tx2"/>
                </a:solidFill>
                <a:effectLst>
                  <a:innerShdw blurRad="63500" dist="50800" dir="5400000">
                    <a:schemeClr val="bg1">
                      <a:alpha val="50000"/>
                    </a:schemeClr>
                  </a:innerShdw>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365760" y="4956048"/>
            <a:ext cx="5111496" cy="1004048"/>
          </a:xfrm>
        </p:spPr>
        <p:txBody>
          <a:bodyPr vert="horz" lIns="91440" tIns="45720" rIns="91440" bIns="45720" rtlCol="0" anchor="t" anchorCtr="0">
            <a:normAutofit/>
            <a:scene3d>
              <a:camera prst="orthographicFront"/>
              <a:lightRig rig="threePt" dir="t"/>
            </a:scene3d>
            <a:sp3d>
              <a:contourClr>
                <a:schemeClr val="bg1"/>
              </a:contourClr>
            </a:sp3d>
          </a:bodyPr>
          <a:lstStyle>
            <a:lvl1pPr marL="0" indent="0" algn="ctr">
              <a:spcBef>
                <a:spcPct val="0"/>
              </a:spcBef>
              <a:buNone/>
              <a:defRPr sz="1500" b="1" kern="1200">
                <a:solidFill>
                  <a:schemeClr val="tx1">
                    <a:tint val="75000"/>
                  </a:schemeClr>
                </a:solidFill>
                <a:effectLst>
                  <a:outerShdw blurRad="50800" dist="12700" dir="2700000" algn="tl" rotWithShape="0">
                    <a:schemeClr val="bg1">
                      <a:alpha val="40000"/>
                    </a:schemeClr>
                  </a:outerShdw>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ctr" defTabSz="914400" rtl="0" eaLnBrk="1" latinLnBrk="0" hangingPunct="1">
              <a:lnSpc>
                <a:spcPct val="120000"/>
              </a:lnSpc>
              <a:spcBef>
                <a:spcPts val="2400"/>
              </a:spcBef>
              <a:buClr>
                <a:schemeClr val="tx2"/>
              </a:buClr>
              <a:buSzPct val="100000"/>
              <a:buFont typeface="Wingdings 2" pitchFamily="18" charset="2"/>
              <a:buNone/>
            </a:pPr>
            <a:r>
              <a:rPr lang="en-US" smtClean="0"/>
              <a:t>Click to edit Master subtitle style</a:t>
            </a:r>
            <a:endParaRPr/>
          </a:p>
        </p:txBody>
      </p:sp>
      <p:sp>
        <p:nvSpPr>
          <p:cNvPr id="4" name="Date Placeholder 3"/>
          <p:cNvSpPr>
            <a:spLocks noGrp="1"/>
          </p:cNvSpPr>
          <p:nvPr>
            <p:ph type="dt" sz="half" idx="10"/>
          </p:nvPr>
        </p:nvSpPr>
        <p:spPr/>
        <p:txBody>
          <a:bodyPr/>
          <a:lstStyle/>
          <a:p>
            <a:fld id="{CFDE8F49-7F12-DF4D-A568-690FA21D51F1}" type="datetimeFigureOut">
              <a:rPr lang="en-US" smtClean="0"/>
              <a:pPr/>
              <a:t>10/25/10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7CC652-A623-41D2-B0ED-8F1D217186B4}" type="slidenum">
              <a:rPr/>
              <a:pPr/>
              <a:t>‹#›</a:t>
            </a:fld>
            <a:endParaRPr/>
          </a:p>
        </p:txBody>
      </p:sp>
      <p:pic>
        <p:nvPicPr>
          <p:cNvPr id="10" name="Picture 9" descr="titleSlideBevel.png"/>
          <p:cNvPicPr>
            <a:picLocks noChangeAspect="1"/>
          </p:cNvPicPr>
          <p:nvPr/>
        </p:nvPicPr>
        <p:blipFill>
          <a:blip r:embed="rId2"/>
          <a:stretch>
            <a:fillRect/>
          </a:stretch>
        </p:blipFill>
        <p:spPr>
          <a:xfrm>
            <a:off x="361950" y="4760260"/>
            <a:ext cx="5120640" cy="17967"/>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1000" y="188259"/>
            <a:ext cx="7071837" cy="901700"/>
          </a:xfrm>
        </p:spPr>
        <p:txBody>
          <a:bodyPr bIns="0" anchor="b">
            <a:noAutofit/>
          </a:bodyPr>
          <a:lstStyle>
            <a:lvl1pPr algn="l">
              <a:defRPr sz="3200" b="0"/>
            </a:lvl1pPr>
          </a:lstStyle>
          <a:p>
            <a:r>
              <a:rPr lang="en-US" smtClean="0"/>
              <a:t>Click to edit Master title style</a:t>
            </a:r>
            <a:endParaRPr/>
          </a:p>
        </p:txBody>
      </p:sp>
      <p:sp>
        <p:nvSpPr>
          <p:cNvPr id="3" name="Content Placeholder 2"/>
          <p:cNvSpPr>
            <a:spLocks noGrp="1"/>
          </p:cNvSpPr>
          <p:nvPr>
            <p:ph idx="1"/>
          </p:nvPr>
        </p:nvSpPr>
        <p:spPr>
          <a:xfrm>
            <a:off x="609600" y="2312988"/>
            <a:ext cx="6843713" cy="3813175"/>
          </a:xfrm>
        </p:spPr>
        <p:txBody>
          <a:bodyPr>
            <a:normAutofit/>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366900" y="1103406"/>
            <a:ext cx="7085908" cy="841188"/>
          </a:xfrm>
        </p:spPr>
        <p:txBody>
          <a:bodyPr tIns="0" bIns="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DE8F49-7F12-DF4D-A568-690FA21D51F1}" type="datetimeFigureOut">
              <a:rPr lang="en-US" smtClean="0"/>
              <a:pPr/>
              <a:t>10/25/10</a:t>
            </a:fld>
            <a:endParaRPr lang="en-US"/>
          </a:p>
        </p:txBody>
      </p:sp>
      <p:sp>
        <p:nvSpPr>
          <p:cNvPr id="6" name="Footer Placeholder 5"/>
          <p:cNvSpPr>
            <a:spLocks noGrp="1"/>
          </p:cNvSpPr>
          <p:nvPr>
            <p:ph type="ftr" sz="quarter" idx="11"/>
          </p:nvPr>
        </p:nvSpPr>
        <p:spPr>
          <a:xfrm rot="16200000">
            <a:off x="5769819" y="3208338"/>
            <a:ext cx="51054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B28FE38-B502-D746-A27F-456AA7AF20F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1000" y="5096435"/>
            <a:ext cx="7072313" cy="566738"/>
          </a:xfrm>
        </p:spPr>
        <p:txBody>
          <a:bodyPr anchor="b"/>
          <a:lstStyle>
            <a:lvl1pPr algn="l">
              <a:defRPr sz="3200" b="0"/>
            </a:lvl1pPr>
          </a:lstStyle>
          <a:p>
            <a:r>
              <a:rPr lang="en-US" smtClean="0"/>
              <a:t>Click to edit Master title style</a:t>
            </a:r>
            <a:endParaRPr/>
          </a:p>
        </p:txBody>
      </p:sp>
      <p:sp>
        <p:nvSpPr>
          <p:cNvPr id="3" name="Picture Placeholder 2"/>
          <p:cNvSpPr>
            <a:spLocks noGrp="1"/>
          </p:cNvSpPr>
          <p:nvPr>
            <p:ph type="pic" idx="1"/>
          </p:nvPr>
        </p:nvSpPr>
        <p:spPr>
          <a:xfrm>
            <a:off x="484093" y="443753"/>
            <a:ext cx="6970059" cy="3977640"/>
          </a:xfrm>
          <a:noFill/>
          <a:ln>
            <a:noFill/>
          </a:ln>
          <a:scene3d>
            <a:camera prst="orthographicFront"/>
            <a:lightRig rig="balanced" dir="t"/>
          </a:scene3d>
          <a:sp3d extrusionH="63500">
            <a:bevelT w="38100" h="38100" prst="softRound"/>
            <a:contourClr>
              <a:schemeClr val="bg1"/>
            </a:contourClr>
          </a:sp3d>
        </p:spPr>
        <p:txBody>
          <a:bodyPr>
            <a:scene3d>
              <a:camera prst="orthographicFront"/>
              <a:lightRig rig="threePt" dir="t"/>
            </a:scene3d>
            <a:sp3d>
              <a:contourClr>
                <a:schemeClr val="bg1"/>
              </a:contourClr>
            </a:sp3d>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381000" y="5663173"/>
            <a:ext cx="7072313" cy="804862"/>
          </a:xfrm>
        </p:spPr>
        <p:txBody>
          <a:bodyPr lIns="109728">
            <a:normAutofit/>
          </a:bodyPr>
          <a:lstStyle>
            <a:lvl1pPr marL="0" indent="0">
              <a:spcBef>
                <a:spcPct val="0"/>
              </a:spcBef>
              <a:buNone/>
              <a:defRPr sz="15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DE8F49-7F12-DF4D-A568-690FA21D51F1}" type="datetimeFigureOut">
              <a:rPr lang="en-US" smtClean="0"/>
              <a:pPr/>
              <a:t>10/25/10</a:t>
            </a:fld>
            <a:endParaRPr lang="en-US"/>
          </a:p>
        </p:txBody>
      </p:sp>
      <p:sp>
        <p:nvSpPr>
          <p:cNvPr id="6" name="Footer Placeholder 5"/>
          <p:cNvSpPr>
            <a:spLocks noGrp="1"/>
          </p:cNvSpPr>
          <p:nvPr>
            <p:ph type="ftr" sz="quarter" idx="11"/>
          </p:nvPr>
        </p:nvSpPr>
        <p:spPr>
          <a:xfrm rot="16200000">
            <a:off x="5769819" y="3208338"/>
            <a:ext cx="51054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B28FE38-B502-D746-A27F-456AA7AF20FD}"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CFDE8F49-7F12-DF4D-A568-690FA21D51F1}" type="datetimeFigureOut">
              <a:rPr lang="en-US" smtClean="0"/>
              <a:pPr/>
              <a:t>10/25/10</a:t>
            </a:fld>
            <a:endParaRPr lang="en-US"/>
          </a:p>
        </p:txBody>
      </p:sp>
      <p:sp>
        <p:nvSpPr>
          <p:cNvPr id="5" name="Footer Placeholder 4"/>
          <p:cNvSpPr>
            <a:spLocks noGrp="1"/>
          </p:cNvSpPr>
          <p:nvPr>
            <p:ph type="ftr" sz="quarter" idx="11"/>
          </p:nvPr>
        </p:nvSpPr>
        <p:spPr>
          <a:xfrm rot="16200000">
            <a:off x="5769819" y="3208338"/>
            <a:ext cx="51054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B28FE38-B502-D746-A27F-456AA7AF20FD}"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24600" y="685800"/>
            <a:ext cx="1128713" cy="5440363"/>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381000" y="685800"/>
            <a:ext cx="5867400" cy="5440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CFDE8F49-7F12-DF4D-A568-690FA21D51F1}" type="datetimeFigureOut">
              <a:rPr lang="en-US" smtClean="0"/>
              <a:pPr/>
              <a:t>10/25/10</a:t>
            </a:fld>
            <a:endParaRPr lang="en-US"/>
          </a:p>
        </p:txBody>
      </p:sp>
      <p:sp>
        <p:nvSpPr>
          <p:cNvPr id="5" name="Footer Placeholder 4"/>
          <p:cNvSpPr>
            <a:spLocks noGrp="1"/>
          </p:cNvSpPr>
          <p:nvPr>
            <p:ph type="ftr" sz="quarter" idx="11"/>
          </p:nvPr>
        </p:nvSpPr>
        <p:spPr>
          <a:xfrm rot="16200000">
            <a:off x="5769819" y="3208338"/>
            <a:ext cx="51054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041341" y="6181538"/>
            <a:ext cx="806824" cy="365125"/>
          </a:xfrm>
        </p:spPr>
        <p:txBody>
          <a:bodyPr/>
          <a:lstStyle/>
          <a:p>
            <a:fld id="{BB28FE38-B502-D746-A27F-456AA7AF20F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a:p>
        </p:txBody>
      </p:sp>
      <p:sp>
        <p:nvSpPr>
          <p:cNvPr id="3" name="Content Placeholder 2"/>
          <p:cNvSpPr>
            <a:spLocks noGrp="1"/>
          </p:cNvSpPr>
          <p:nvPr>
            <p:ph idx="1"/>
          </p:nvPr>
        </p:nvSpPr>
        <p:spPr/>
        <p:txBody>
          <a:bodyPr>
            <a:normAutofit/>
          </a:bodyPr>
          <a:lstStyle>
            <a:lvl1pPr>
              <a:defRPr sz="2600"/>
            </a:lvl1pPr>
            <a:lvl2pPr>
              <a:defRPr sz="2400"/>
            </a:lvl2pPr>
            <a:lvl3pPr>
              <a:defRPr sz="22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a:solidFill>
                  <a:schemeClr val="tx2">
                    <a:lumMod val="40000"/>
                    <a:lumOff val="60000"/>
                  </a:schemeClr>
                </a:solidFill>
              </a:defRPr>
            </a:lvl1pPr>
          </a:lstStyle>
          <a:p>
            <a:fld id="{CFDE8F49-7F12-DF4D-A568-690FA21D51F1}" type="datetimeFigureOut">
              <a:rPr lang="en-US" smtClean="0"/>
              <a:pPr/>
              <a:t>10/25/10</a:t>
            </a:fld>
            <a:endParaRPr lang="en-US"/>
          </a:p>
        </p:txBody>
      </p:sp>
      <p:sp>
        <p:nvSpPr>
          <p:cNvPr id="6" name="Slide Number Placeholder 5"/>
          <p:cNvSpPr>
            <a:spLocks noGrp="1"/>
          </p:cNvSpPr>
          <p:nvPr>
            <p:ph type="sldNum" sz="quarter" idx="12"/>
          </p:nvPr>
        </p:nvSpPr>
        <p:spPr/>
        <p:txBody>
          <a:bodyPr/>
          <a:lstStyle>
            <a:lvl1pPr>
              <a:defRPr>
                <a:solidFill>
                  <a:schemeClr val="tx2">
                    <a:lumMod val="40000"/>
                    <a:lumOff val="60000"/>
                  </a:schemeClr>
                </a:solidFill>
              </a:defRPr>
            </a:lvl1pPr>
          </a:lstStyle>
          <a:p>
            <a:fld id="{BB28FE38-B502-D746-A27F-456AA7AF20FD}" type="slidenum">
              <a:rPr lang="en-US" smtClean="0"/>
              <a:pPr/>
              <a:t>‹#›</a:t>
            </a:fld>
            <a:endParaRPr lang="en-US"/>
          </a:p>
        </p:txBody>
      </p:sp>
      <p:sp>
        <p:nvSpPr>
          <p:cNvPr id="8" name="Footer Placeholder 7"/>
          <p:cNvSpPr>
            <a:spLocks noGrp="1"/>
          </p:cNvSpPr>
          <p:nvPr>
            <p:ph type="ftr" sz="quarter" idx="11"/>
          </p:nvPr>
        </p:nvSpPr>
        <p:spPr>
          <a:xfrm rot="16200000">
            <a:off x="5769819" y="3208338"/>
            <a:ext cx="5105400" cy="365125"/>
          </a:xfrm>
          <a:prstGeom prst="rect">
            <a:avLst/>
          </a:prstGeom>
        </p:spPr>
        <p:txBody>
          <a:body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2971800"/>
            <a:ext cx="5122862" cy="1712259"/>
          </a:xfrm>
        </p:spPr>
        <p:txBody>
          <a:bodyPr anchor="b" anchorCtr="0">
            <a:noAutofit/>
            <a:scene3d>
              <a:camera prst="orthographicFront"/>
              <a:lightRig rig="morning" dir="t">
                <a:rot lat="0" lon="0" rev="2400000"/>
              </a:lightRig>
            </a:scene3d>
            <a:sp3d extrusionH="63500" contourW="6350">
              <a:bevelT w="19050" h="50800" prst="softRound"/>
              <a:contourClr>
                <a:schemeClr val="bg1"/>
              </a:contourClr>
            </a:sp3d>
          </a:bodyPr>
          <a:lstStyle>
            <a:lvl1pPr algn="ctr">
              <a:defRPr sz="4400" b="1" baseline="0">
                <a:solidFill>
                  <a:schemeClr val="tx2"/>
                </a:solidFill>
                <a:effectLst>
                  <a:innerShdw blurRad="63500" dist="50800" dir="5400000">
                    <a:schemeClr val="bg1">
                      <a:alpha val="50000"/>
                    </a:schemeClr>
                  </a:innerShdw>
                </a:effectLst>
              </a:defRPr>
            </a:lvl1pPr>
          </a:lstStyle>
          <a:p>
            <a:r>
              <a:rPr lang="en-US" smtClean="0"/>
              <a:t>Click to edit Master title style</a:t>
            </a:r>
            <a:endParaRPr/>
          </a:p>
        </p:txBody>
      </p:sp>
      <p:sp>
        <p:nvSpPr>
          <p:cNvPr id="3" name="Subtitle 2"/>
          <p:cNvSpPr>
            <a:spLocks noGrp="1"/>
          </p:cNvSpPr>
          <p:nvPr>
            <p:ph type="subTitle" idx="1"/>
          </p:nvPr>
        </p:nvSpPr>
        <p:spPr>
          <a:xfrm>
            <a:off x="363538" y="4953000"/>
            <a:ext cx="5113896" cy="1001000"/>
          </a:xfrm>
        </p:spPr>
        <p:txBody>
          <a:bodyPr vert="horz" lIns="91440" tIns="45720" rIns="91440" bIns="45720" rtlCol="0" anchor="t" anchorCtr="0">
            <a:normAutofit/>
            <a:scene3d>
              <a:camera prst="orthographicFront"/>
              <a:lightRig rig="threePt" dir="t"/>
            </a:scene3d>
            <a:sp3d>
              <a:contourClr>
                <a:schemeClr val="bg1"/>
              </a:contourClr>
            </a:sp3d>
          </a:bodyPr>
          <a:lstStyle>
            <a:lvl1pPr marL="0" indent="0" algn="ctr">
              <a:lnSpc>
                <a:spcPct val="120000"/>
              </a:lnSpc>
              <a:spcBef>
                <a:spcPct val="0"/>
              </a:spcBef>
              <a:buNone/>
              <a:defRPr sz="1500" b="1" kern="1200">
                <a:solidFill>
                  <a:schemeClr val="tx1">
                    <a:tint val="75000"/>
                  </a:schemeClr>
                </a:solidFill>
                <a:effectLst>
                  <a:outerShdw blurRad="50800" dist="12700" dir="2700000" algn="tl" rotWithShape="0">
                    <a:schemeClr val="bg1">
                      <a:alpha val="40000"/>
                    </a:schemeClr>
                  </a:outerShdw>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ctr" defTabSz="914400" rtl="0" eaLnBrk="1" latinLnBrk="0" hangingPunct="1">
              <a:spcBef>
                <a:spcPts val="2400"/>
              </a:spcBef>
              <a:buClr>
                <a:schemeClr val="tx2"/>
              </a:buClr>
              <a:buSzPct val="100000"/>
              <a:buFont typeface="Wingdings 2" pitchFamily="18" charset="2"/>
              <a:buNone/>
            </a:pPr>
            <a:r>
              <a:rPr lang="en-US" smtClean="0"/>
              <a:t>Click to edit Master subtitle style</a:t>
            </a:r>
            <a:endParaRPr/>
          </a:p>
        </p:txBody>
      </p:sp>
      <p:sp>
        <p:nvSpPr>
          <p:cNvPr id="4" name="Date Placeholder 3"/>
          <p:cNvSpPr>
            <a:spLocks noGrp="1"/>
          </p:cNvSpPr>
          <p:nvPr>
            <p:ph type="dt" sz="half" idx="10"/>
          </p:nvPr>
        </p:nvSpPr>
        <p:spPr>
          <a:xfrm>
            <a:off x="3429000" y="6356350"/>
            <a:ext cx="2133600" cy="365125"/>
          </a:xfrm>
        </p:spPr>
        <p:txBody>
          <a:bodyPr anchor="t" anchorCtr="0"/>
          <a:lstStyle>
            <a:lvl1pPr algn="r">
              <a:defRPr sz="1200">
                <a:solidFill>
                  <a:schemeClr val="tx1">
                    <a:lumMod val="50000"/>
                    <a:lumOff val="50000"/>
                  </a:schemeClr>
                </a:solidFill>
              </a:defRPr>
            </a:lvl1pPr>
          </a:lstStyle>
          <a:p>
            <a:fld id="{CFDE8F49-7F12-DF4D-A568-690FA21D51F1}" type="datetimeFigureOut">
              <a:rPr lang="en-US" smtClean="0"/>
              <a:pPr/>
              <a:t>10/25/10</a:t>
            </a:fld>
            <a:endParaRPr lang="en-US"/>
          </a:p>
        </p:txBody>
      </p:sp>
      <p:sp>
        <p:nvSpPr>
          <p:cNvPr id="5" name="Footer Placeholder 4"/>
          <p:cNvSpPr>
            <a:spLocks noGrp="1"/>
          </p:cNvSpPr>
          <p:nvPr>
            <p:ph type="ftr" sz="quarter" idx="11"/>
          </p:nvPr>
        </p:nvSpPr>
        <p:spPr>
          <a:xfrm>
            <a:off x="363538" y="6356350"/>
            <a:ext cx="2130552" cy="365125"/>
          </a:xfrm>
          <a:prstGeom prst="rect">
            <a:avLst/>
          </a:prstGeom>
        </p:spPr>
        <p:txBody>
          <a:bodyPr/>
          <a:lstStyle>
            <a:lvl1pPr algn="l">
              <a:defRPr sz="1200">
                <a:solidFill>
                  <a:schemeClr val="tx1">
                    <a:lumMod val="50000"/>
                    <a:lumOff val="50000"/>
                  </a:schemeClr>
                </a:solidFill>
              </a:defRPr>
            </a:lvl1pPr>
          </a:lstStyle>
          <a:p>
            <a:endParaRPr lang="en-US"/>
          </a:p>
        </p:txBody>
      </p:sp>
      <p:sp>
        <p:nvSpPr>
          <p:cNvPr id="8" name="Picture Placeholder 7"/>
          <p:cNvSpPr>
            <a:spLocks noGrp="1"/>
          </p:cNvSpPr>
          <p:nvPr>
            <p:ph type="pic" sz="quarter" idx="13"/>
          </p:nvPr>
        </p:nvSpPr>
        <p:spPr>
          <a:xfrm>
            <a:off x="6006353" y="9144"/>
            <a:ext cx="2743200" cy="6848856"/>
          </a:xfrm>
          <a:noFill/>
          <a:ln>
            <a:noFill/>
          </a:ln>
          <a:scene3d>
            <a:camera prst="orthographicFront"/>
            <a:lightRig rig="balanced" dir="t"/>
          </a:scene3d>
          <a:sp3d extrusionH="63500">
            <a:bevelT w="38100" h="38100" prst="softRound"/>
            <a:contourClr>
              <a:schemeClr val="bg1"/>
            </a:contourClr>
          </a:sp3d>
        </p:spPr>
        <p:txBody>
          <a:bodyPr vert="horz" lIns="91440" tIns="45720" rIns="91440" bIns="45720" rtlCol="0">
            <a:normAutofit/>
            <a:scene3d>
              <a:camera prst="orthographicFront"/>
              <a:lightRig rig="threePt" dir="t"/>
            </a:scene3d>
            <a:sp3d>
              <a:contourClr>
                <a:schemeClr val="bg1"/>
              </a:contourClr>
            </a:sp3d>
          </a:bodyPr>
          <a:lstStyle>
            <a:lvl1pPr marL="0" indent="0" algn="l" defTabSz="914400" rtl="0" eaLnBrk="1" latinLnBrk="0" hangingPunct="1">
              <a:spcBef>
                <a:spcPts val="2400"/>
              </a:spcBef>
              <a:buClr>
                <a:schemeClr val="tx2"/>
              </a:buClr>
              <a:buSzPct val="100000"/>
              <a:buFont typeface="Wingdings 2" pitchFamily="18" charset="2"/>
              <a:buNone/>
              <a:defRPr sz="3200" kern="1200">
                <a:solidFill>
                  <a:schemeClr val="tx1">
                    <a:lumMod val="65000"/>
                    <a:lumOff val="35000"/>
                  </a:schemeClr>
                </a:solidFill>
                <a:effectLst>
                  <a:outerShdw blurRad="50800" dist="12700" dir="2700000" algn="tl" rotWithShape="0">
                    <a:schemeClr val="bg1">
                      <a:alpha val="40000"/>
                    </a:schemeClr>
                  </a:outerShdw>
                </a:effectLst>
                <a:latin typeface="+mn-lt"/>
                <a:ea typeface="+mn-ea"/>
                <a:cs typeface="+mn-cs"/>
              </a:defRPr>
            </a:lvl1pPr>
          </a:lstStyle>
          <a:p>
            <a:r>
              <a:rPr lang="en-US" smtClean="0"/>
              <a:t>Click icon to add picture</a:t>
            </a:r>
            <a:endParaRPr/>
          </a:p>
        </p:txBody>
      </p:sp>
      <p:pic>
        <p:nvPicPr>
          <p:cNvPr id="9" name="Picture 8" descr="titleSlideBevel.png"/>
          <p:cNvPicPr>
            <a:picLocks noChangeAspect="1"/>
          </p:cNvPicPr>
          <p:nvPr/>
        </p:nvPicPr>
        <p:blipFill>
          <a:blip r:embed="rId2"/>
          <a:stretch>
            <a:fillRect/>
          </a:stretch>
        </p:blipFill>
        <p:spPr>
          <a:xfrm>
            <a:off x="361950" y="4760260"/>
            <a:ext cx="5120640" cy="17967"/>
          </a:xfrm>
          <a:prstGeom prst="rect">
            <a:avLst/>
          </a:prstGeom>
        </p:spPr>
      </p:pic>
      <p:sp>
        <p:nvSpPr>
          <p:cNvPr id="13" name="Slide Number Placeholder 5"/>
          <p:cNvSpPr>
            <a:spLocks noGrp="1"/>
          </p:cNvSpPr>
          <p:nvPr>
            <p:ph type="sldNum" sz="quarter" idx="12"/>
          </p:nvPr>
        </p:nvSpPr>
        <p:spPr>
          <a:xfrm>
            <a:off x="2590800" y="6356350"/>
            <a:ext cx="667871" cy="365125"/>
          </a:xfrm>
        </p:spPr>
        <p:txBody>
          <a:bodyPr vert="horz" lIns="45720" tIns="45720" rIns="45720" bIns="45720" rtlCol="0">
            <a:noAutofit/>
            <a:scene3d>
              <a:camera prst="orthographicFront"/>
              <a:lightRig rig="morning" dir="t">
                <a:rot lat="0" lon="0" rev="2400000"/>
              </a:lightRig>
            </a:scene3d>
            <a:sp3d extrusionH="6350">
              <a:bevelT w="6350" h="6350" prst="softRound"/>
              <a:contourClr>
                <a:schemeClr val="bg1"/>
              </a:contourClr>
            </a:sp3d>
          </a:bodyPr>
          <a:lstStyle>
            <a:lvl1pPr marL="282575" indent="-282575" algn="ctr" defTabSz="914400" rtl="0" eaLnBrk="1" latinLnBrk="0" hangingPunct="1">
              <a:spcBef>
                <a:spcPts val="2400"/>
              </a:spcBef>
              <a:buClr>
                <a:schemeClr val="tx2"/>
              </a:buClr>
              <a:buSzPct val="100000"/>
              <a:buFont typeface="Wingdings 2" pitchFamily="18" charset="2"/>
              <a:buNone/>
              <a:defRPr kumimoji="0" sz="1200" b="1" i="0" u="none" strike="noStrike" kern="1200" cap="none" spc="0" normalizeH="0" baseline="0">
                <a:ln>
                  <a:noFill/>
                </a:ln>
                <a:solidFill>
                  <a:schemeClr val="tx1">
                    <a:lumMod val="50000"/>
                    <a:lumOff val="50000"/>
                  </a:schemeClr>
                </a:solidFill>
                <a:effectLst>
                  <a:outerShdw blurRad="50800" dist="12700" dir="2700000" algn="tl" rotWithShape="0">
                    <a:schemeClr val="bg1">
                      <a:alpha val="40000"/>
                    </a:schemeClr>
                  </a:outerShdw>
                </a:effectLst>
                <a:uLnTx/>
                <a:uFillTx/>
                <a:latin typeface="+mn-lt"/>
                <a:ea typeface="+mn-ea"/>
                <a:cs typeface="+mn-cs"/>
              </a:defRPr>
            </a:lvl1pPr>
          </a:lstStyle>
          <a:p>
            <a:fld id="{BB28FE38-B502-D746-A27F-456AA7AF20F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Conten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2590800" y="524435"/>
            <a:ext cx="4845424" cy="731838"/>
          </a:xfrm>
        </p:spPr>
        <p:txBody>
          <a:bodyPr>
            <a:noAutofit/>
          </a:bodyPr>
          <a:lstStyle>
            <a:lvl1pPr algn="ctr">
              <a:defRPr sz="3200"/>
            </a:lvl1pPr>
          </a:lstStyle>
          <a:p>
            <a:r>
              <a:rPr lang="en-US" smtClean="0"/>
              <a:t>Click to edit Master title style</a:t>
            </a:r>
            <a:endParaRPr/>
          </a:p>
        </p:txBody>
      </p:sp>
      <p:sp>
        <p:nvSpPr>
          <p:cNvPr id="3" name="Content Placeholder 2"/>
          <p:cNvSpPr>
            <a:spLocks noGrp="1"/>
          </p:cNvSpPr>
          <p:nvPr>
            <p:ph idx="1"/>
          </p:nvPr>
        </p:nvSpPr>
        <p:spPr>
          <a:xfrm>
            <a:off x="2590800" y="1600200"/>
            <a:ext cx="4845424" cy="4525963"/>
          </a:xfrm>
        </p:spPr>
        <p:txBody>
          <a:bodyPr>
            <a:normAutofit/>
          </a:bodyPr>
          <a:lstStyle>
            <a:lvl1pPr>
              <a:defRPr sz="2000"/>
            </a:lvl1pPr>
            <a:lvl2pPr>
              <a:defRPr sz="18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a:solidFill>
                  <a:schemeClr val="tx2">
                    <a:lumMod val="40000"/>
                    <a:lumOff val="60000"/>
                  </a:schemeClr>
                </a:solidFill>
              </a:defRPr>
            </a:lvl1pPr>
          </a:lstStyle>
          <a:p>
            <a:fld id="{CFDE8F49-7F12-DF4D-A568-690FA21D51F1}" type="datetimeFigureOut">
              <a:rPr lang="en-US" smtClean="0"/>
              <a:pPr/>
              <a:t>10/25/10</a:t>
            </a:fld>
            <a:endParaRPr lang="en-US"/>
          </a:p>
        </p:txBody>
      </p:sp>
      <p:sp>
        <p:nvSpPr>
          <p:cNvPr id="6" name="Slide Number Placeholder 5"/>
          <p:cNvSpPr>
            <a:spLocks noGrp="1"/>
          </p:cNvSpPr>
          <p:nvPr>
            <p:ph type="sldNum" sz="quarter" idx="12"/>
          </p:nvPr>
        </p:nvSpPr>
        <p:spPr/>
        <p:txBody>
          <a:bodyPr/>
          <a:lstStyle>
            <a:lvl1pPr>
              <a:defRPr>
                <a:solidFill>
                  <a:schemeClr val="tx2">
                    <a:lumMod val="40000"/>
                    <a:lumOff val="60000"/>
                  </a:schemeClr>
                </a:solidFill>
              </a:defRPr>
            </a:lvl1pPr>
          </a:lstStyle>
          <a:p>
            <a:fld id="{BB28FE38-B502-D746-A27F-456AA7AF20FD}" type="slidenum">
              <a:rPr lang="en-US" smtClean="0"/>
              <a:pPr/>
              <a:t>‹#›</a:t>
            </a:fld>
            <a:endParaRPr lang="en-US"/>
          </a:p>
        </p:txBody>
      </p:sp>
      <p:sp>
        <p:nvSpPr>
          <p:cNvPr id="8" name="Footer Placeholder 7"/>
          <p:cNvSpPr>
            <a:spLocks noGrp="1"/>
          </p:cNvSpPr>
          <p:nvPr>
            <p:ph type="ftr" sz="quarter" idx="11"/>
          </p:nvPr>
        </p:nvSpPr>
        <p:spPr>
          <a:xfrm rot="16200000">
            <a:off x="5769819" y="3208338"/>
            <a:ext cx="5105400" cy="365125"/>
          </a:xfrm>
          <a:prstGeom prst="rect">
            <a:avLst/>
          </a:prstGeom>
        </p:spPr>
        <p:txBody>
          <a:bodyPr/>
          <a:lstStyle/>
          <a:p>
            <a:endParaRPr lang="en-US"/>
          </a:p>
        </p:txBody>
      </p:sp>
      <p:sp>
        <p:nvSpPr>
          <p:cNvPr id="9" name="Picture Placeholder 7"/>
          <p:cNvSpPr>
            <a:spLocks noGrp="1"/>
          </p:cNvSpPr>
          <p:nvPr>
            <p:ph type="pic" sz="quarter" idx="13"/>
          </p:nvPr>
        </p:nvSpPr>
        <p:spPr>
          <a:xfrm>
            <a:off x="0" y="9144"/>
            <a:ext cx="2379663" cy="6848856"/>
          </a:xfrm>
          <a:noFill/>
          <a:ln>
            <a:noFill/>
          </a:ln>
          <a:scene3d>
            <a:camera prst="orthographicFront"/>
            <a:lightRig rig="balanced" dir="t"/>
          </a:scene3d>
          <a:sp3d extrusionH="63500">
            <a:bevelT w="38100" h="38100" prst="softRound"/>
            <a:contourClr>
              <a:schemeClr val="bg1"/>
            </a:contourClr>
          </a:sp3d>
        </p:spPr>
        <p:txBody>
          <a:bodyPr vert="horz" lIns="91440" tIns="45720" rIns="91440" bIns="45720" rtlCol="0">
            <a:normAutofit/>
            <a:scene3d>
              <a:camera prst="orthographicFront"/>
              <a:lightRig rig="threePt" dir="t"/>
            </a:scene3d>
            <a:sp3d>
              <a:contourClr>
                <a:schemeClr val="bg1"/>
              </a:contourClr>
            </a:sp3d>
          </a:bodyPr>
          <a:lstStyle>
            <a:lvl1pPr marL="0" indent="0" algn="l" defTabSz="914400" rtl="0" eaLnBrk="1" latinLnBrk="0" hangingPunct="1">
              <a:spcBef>
                <a:spcPts val="2400"/>
              </a:spcBef>
              <a:buClr>
                <a:schemeClr val="tx2"/>
              </a:buClr>
              <a:buSzPct val="100000"/>
              <a:buFont typeface="Wingdings 2" pitchFamily="18" charset="2"/>
              <a:buNone/>
              <a:defRPr sz="3200" kern="1200">
                <a:solidFill>
                  <a:schemeClr val="tx1">
                    <a:lumMod val="65000"/>
                    <a:lumOff val="35000"/>
                  </a:schemeClr>
                </a:solidFill>
                <a:effectLst>
                  <a:outerShdw blurRad="50800" dist="12700" dir="2700000" algn="tl" rotWithShape="0">
                    <a:schemeClr val="bg1">
                      <a:alpha val="40000"/>
                    </a:schemeClr>
                  </a:outerShdw>
                </a:effectLst>
                <a:latin typeface="+mn-lt"/>
                <a:ea typeface="+mn-ea"/>
                <a:cs typeface="+mn-cs"/>
              </a:defRPr>
            </a:lvl1pPr>
          </a:lstStyle>
          <a:p>
            <a:r>
              <a:rPr lang="en-US" smtClean="0"/>
              <a:t>Click icon to add picture</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14400" y="2654300"/>
            <a:ext cx="7315200" cy="850900"/>
          </a:xfrm>
        </p:spPr>
        <p:txBody>
          <a:bodyPr anchor="b" anchorCtr="0">
            <a:normAutofit/>
          </a:bodyPr>
          <a:lstStyle>
            <a:lvl1pPr algn="ctr">
              <a:defRPr sz="4400" b="1" cap="none" baseline="0">
                <a:effectLst>
                  <a:innerShdw blurRad="63500" dist="50800" dir="5400000">
                    <a:schemeClr val="bg1">
                      <a:alpha val="50000"/>
                    </a:schemeClr>
                  </a:innerShdw>
                </a:effectLst>
              </a:defRPr>
            </a:lvl1pPr>
          </a:lstStyle>
          <a:p>
            <a:r>
              <a:rPr lang="en-US" smtClean="0"/>
              <a:t>Click to edit Master title style</a:t>
            </a:r>
            <a:endParaRPr/>
          </a:p>
        </p:txBody>
      </p:sp>
      <p:sp>
        <p:nvSpPr>
          <p:cNvPr id="3" name="Text Placeholder 2"/>
          <p:cNvSpPr>
            <a:spLocks noGrp="1"/>
          </p:cNvSpPr>
          <p:nvPr>
            <p:ph type="body" idx="1"/>
          </p:nvPr>
        </p:nvSpPr>
        <p:spPr>
          <a:xfrm>
            <a:off x="927099" y="3622344"/>
            <a:ext cx="7302501" cy="1105401"/>
          </a:xfrm>
        </p:spPr>
        <p:txBody>
          <a:bodyPr anchor="t" anchorCtr="0">
            <a:normAutofit/>
          </a:bodyPr>
          <a:lstStyle>
            <a:lvl1pPr marL="0" indent="0" algn="ctr">
              <a:spcBef>
                <a:spcPct val="0"/>
              </a:spcBef>
              <a:buNone/>
              <a:defRPr sz="1500" b="1">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3"/>
          <p:cNvSpPr>
            <a:spLocks noGrp="1"/>
          </p:cNvSpPr>
          <p:nvPr>
            <p:ph type="dt" sz="half" idx="10"/>
          </p:nvPr>
        </p:nvSpPr>
        <p:spPr>
          <a:xfrm>
            <a:off x="3429000" y="6356350"/>
            <a:ext cx="2133600" cy="365125"/>
          </a:xfrm>
        </p:spPr>
        <p:txBody>
          <a:bodyPr anchor="t" anchorCtr="0"/>
          <a:lstStyle>
            <a:lvl1pPr algn="r">
              <a:defRPr sz="1200">
                <a:solidFill>
                  <a:schemeClr val="tx1">
                    <a:lumMod val="50000"/>
                    <a:lumOff val="50000"/>
                  </a:schemeClr>
                </a:solidFill>
              </a:defRPr>
            </a:lvl1pPr>
          </a:lstStyle>
          <a:p>
            <a:fld id="{CFDE8F49-7F12-DF4D-A568-690FA21D51F1}" type="datetimeFigureOut">
              <a:rPr lang="en-US" smtClean="0"/>
              <a:pPr/>
              <a:t>10/25/10</a:t>
            </a:fld>
            <a:endParaRPr lang="en-US"/>
          </a:p>
        </p:txBody>
      </p:sp>
      <p:sp>
        <p:nvSpPr>
          <p:cNvPr id="8" name="Footer Placeholder 4"/>
          <p:cNvSpPr>
            <a:spLocks noGrp="1"/>
          </p:cNvSpPr>
          <p:nvPr>
            <p:ph type="ftr" sz="quarter" idx="11"/>
          </p:nvPr>
        </p:nvSpPr>
        <p:spPr>
          <a:xfrm>
            <a:off x="363538" y="6356350"/>
            <a:ext cx="2895600" cy="365125"/>
          </a:xfrm>
          <a:prstGeom prst="rect">
            <a:avLst/>
          </a:prstGeom>
        </p:spPr>
        <p:txBody>
          <a:bodyPr/>
          <a:lstStyle>
            <a:lvl1pPr algn="l">
              <a:defRPr sz="1200">
                <a:solidFill>
                  <a:schemeClr val="tx1">
                    <a:lumMod val="50000"/>
                    <a:lumOff val="50000"/>
                  </a:schemeClr>
                </a:solidFill>
              </a:defRPr>
            </a:lvl1pPr>
          </a:lstStyle>
          <a:p>
            <a:endParaRPr lang="en-US"/>
          </a:p>
        </p:txBody>
      </p:sp>
      <p:pic>
        <p:nvPicPr>
          <p:cNvPr id="9" name="Picture 8" descr="SectionHeader-Bevel.png"/>
          <p:cNvPicPr>
            <a:picLocks noChangeAspect="1"/>
          </p:cNvPicPr>
          <p:nvPr/>
        </p:nvPicPr>
        <p:blipFill>
          <a:blip r:embed="rId2"/>
          <a:stretch>
            <a:fillRect/>
          </a:stretch>
        </p:blipFill>
        <p:spPr>
          <a:xfrm>
            <a:off x="928048" y="3559792"/>
            <a:ext cx="7315200" cy="17996"/>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a:p>
        </p:txBody>
      </p:sp>
      <p:sp>
        <p:nvSpPr>
          <p:cNvPr id="3" name="Content Placeholder 2"/>
          <p:cNvSpPr>
            <a:spLocks noGrp="1"/>
          </p:cNvSpPr>
          <p:nvPr>
            <p:ph sz="half" idx="1"/>
          </p:nvPr>
        </p:nvSpPr>
        <p:spPr>
          <a:xfrm>
            <a:off x="372035" y="1600200"/>
            <a:ext cx="34290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011706" y="1600200"/>
            <a:ext cx="34290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CFDE8F49-7F12-DF4D-A568-690FA21D51F1}" type="datetimeFigureOut">
              <a:rPr lang="en-US" smtClean="0"/>
              <a:pPr/>
              <a:t>10/25/10</a:t>
            </a:fld>
            <a:endParaRPr lang="en-US"/>
          </a:p>
        </p:txBody>
      </p:sp>
      <p:sp>
        <p:nvSpPr>
          <p:cNvPr id="6" name="Footer Placeholder 5"/>
          <p:cNvSpPr>
            <a:spLocks noGrp="1"/>
          </p:cNvSpPr>
          <p:nvPr>
            <p:ph type="ftr" sz="quarter" idx="11"/>
          </p:nvPr>
        </p:nvSpPr>
        <p:spPr>
          <a:xfrm rot="16200000">
            <a:off x="5769819" y="3208338"/>
            <a:ext cx="51054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B28FE38-B502-D746-A27F-456AA7AF20F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pic>
        <p:nvPicPr>
          <p:cNvPr id="10" name="Picture 9" descr="ComparisonBoxes.png"/>
          <p:cNvPicPr>
            <a:picLocks noChangeAspect="1"/>
          </p:cNvPicPr>
          <p:nvPr/>
        </p:nvPicPr>
        <p:blipFill>
          <a:blip r:embed="rId2"/>
          <a:srcRect l="4559" t="28431" r="57794" b="7647"/>
          <a:stretch>
            <a:fillRect/>
          </a:stretch>
        </p:blipFill>
        <p:spPr>
          <a:xfrm>
            <a:off x="363071" y="1949824"/>
            <a:ext cx="3474720" cy="4290753"/>
          </a:xfrm>
          <a:prstGeom prst="rect">
            <a:avLst/>
          </a:prstGeom>
        </p:spPr>
      </p:pic>
      <p:pic>
        <p:nvPicPr>
          <p:cNvPr id="11" name="Picture 10" descr="ComparisonBoxes.png"/>
          <p:cNvPicPr>
            <a:picLocks noChangeAspect="1"/>
          </p:cNvPicPr>
          <p:nvPr/>
        </p:nvPicPr>
        <p:blipFill>
          <a:blip r:embed="rId2"/>
          <a:srcRect l="4559" t="28431" r="57794" b="7647"/>
          <a:stretch>
            <a:fillRect/>
          </a:stretch>
        </p:blipFill>
        <p:spPr>
          <a:xfrm>
            <a:off x="3992880" y="1945341"/>
            <a:ext cx="3474720" cy="4290753"/>
          </a:xfrm>
          <a:prstGeom prst="rect">
            <a:avLst/>
          </a:prstGeom>
        </p:spPr>
      </p:pic>
      <p:sp>
        <p:nvSpPr>
          <p:cNvPr id="4" name="Content Placeholder 3"/>
          <p:cNvSpPr>
            <a:spLocks noGrp="1"/>
          </p:cNvSpPr>
          <p:nvPr>
            <p:ph sz="half" idx="2"/>
          </p:nvPr>
        </p:nvSpPr>
        <p:spPr>
          <a:xfrm>
            <a:off x="381000" y="1972236"/>
            <a:ext cx="3429000" cy="4174564"/>
          </a:xfrm>
          <a:prstGeom prst="roundRect">
            <a:avLst>
              <a:gd name="adj" fmla="val 4119"/>
            </a:avLst>
          </a:prstGeom>
          <a:noFill/>
          <a:effectLst/>
          <a:scene3d>
            <a:camera prst="orthographicFront"/>
            <a:lightRig rig="soft" dir="t"/>
          </a:scene3d>
          <a:sp3d>
            <a:extrusionClr>
              <a:schemeClr val="bg1"/>
            </a:extrusionClr>
            <a:contourClr>
              <a:schemeClr val="bg1">
                <a:lumMod val="65000"/>
              </a:schemeClr>
            </a:contourClr>
          </a:sp3d>
        </p:spPr>
        <p:txBody>
          <a:bodyPr tIns="91440" bIns="91440">
            <a:normAutofit/>
            <a:scene3d>
              <a:camera prst="orthographicFront"/>
              <a:lightRig rig="threePt" dir="t"/>
            </a:scene3d>
            <a:sp3d>
              <a:contourClr>
                <a:schemeClr val="bg1"/>
              </a:contourClr>
            </a:sp3d>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2" name="Title 1"/>
          <p:cNvSpPr>
            <a:spLocks noGrp="1"/>
          </p:cNvSpPr>
          <p:nvPr>
            <p:ph type="title"/>
          </p:nvPr>
        </p:nvSpPr>
        <p:spPr/>
        <p:txBody>
          <a:bodyPr>
            <a:noAutofit/>
          </a:bodyPr>
          <a:lstStyle>
            <a:lvl1pPr algn="ctr">
              <a:defRPr/>
            </a:lvl1pPr>
          </a:lstStyle>
          <a:p>
            <a:r>
              <a:rPr lang="en-US" smtClean="0"/>
              <a:t>Click to edit Master title style</a:t>
            </a:r>
            <a:endParaRPr/>
          </a:p>
        </p:txBody>
      </p:sp>
      <p:sp>
        <p:nvSpPr>
          <p:cNvPr id="3" name="Text Placeholder 2"/>
          <p:cNvSpPr>
            <a:spLocks noGrp="1"/>
          </p:cNvSpPr>
          <p:nvPr>
            <p:ph type="body" idx="1"/>
          </p:nvPr>
        </p:nvSpPr>
        <p:spPr>
          <a:xfrm>
            <a:off x="372035" y="1237129"/>
            <a:ext cx="3429000" cy="698033"/>
          </a:xfrm>
        </p:spPr>
        <p:txBody>
          <a:bodyPr tIns="0" bIns="0" anchor="b">
            <a:normAutofit/>
          </a:bodyPr>
          <a:lstStyle>
            <a:lvl1pPr marL="0" indent="0" algn="ctr">
              <a:lnSpc>
                <a:spcPts val="2900"/>
              </a:lnSpc>
              <a:spcBef>
                <a:spcPct val="0"/>
              </a:spcBef>
              <a:buNone/>
              <a:defRPr sz="2600" b="1">
                <a:solidFill>
                  <a:schemeClr val="tx2">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011706" y="1237129"/>
            <a:ext cx="3429000" cy="698033"/>
          </a:xfrm>
        </p:spPr>
        <p:txBody>
          <a:bodyPr tIns="0" bIns="0" anchor="b">
            <a:normAutofit/>
          </a:bodyPr>
          <a:lstStyle>
            <a:lvl1pPr marL="0" indent="0" algn="ctr">
              <a:lnSpc>
                <a:spcPts val="2900"/>
              </a:lnSpc>
              <a:spcBef>
                <a:spcPct val="0"/>
              </a:spcBef>
              <a:buNone/>
              <a:defRPr sz="2600" b="1">
                <a:solidFill>
                  <a:schemeClr val="tx2">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011706" y="1972236"/>
            <a:ext cx="3429000" cy="4174564"/>
          </a:xfrm>
          <a:prstGeom prst="roundRect">
            <a:avLst>
              <a:gd name="adj" fmla="val 2941"/>
            </a:avLst>
          </a:prstGeom>
          <a:noFill/>
          <a:effectLst/>
          <a:scene3d>
            <a:camera prst="orthographicFront"/>
            <a:lightRig rig="soft" dir="t"/>
          </a:scene3d>
          <a:sp3d>
            <a:extrusionClr>
              <a:schemeClr val="bg1"/>
            </a:extrusionClr>
            <a:contourClr>
              <a:schemeClr val="bg1">
                <a:lumMod val="65000"/>
              </a:schemeClr>
            </a:contourClr>
          </a:sp3d>
        </p:spPr>
        <p:txBody>
          <a:bodyPr vert="horz" lIns="91440" tIns="91440" rIns="91440" bIns="91440" rtlCol="0">
            <a:normAutofit/>
            <a:scene3d>
              <a:camera prst="orthographicFront"/>
              <a:lightRig rig="threePt" dir="t"/>
            </a:scene3d>
            <a:sp3d>
              <a:contourClr>
                <a:schemeClr val="bg1"/>
              </a:contourClr>
            </a:sp3d>
          </a:bodyPr>
          <a:lstStyle>
            <a:lvl1pPr algn="l" defTabSz="914400" rtl="0" eaLnBrk="1" latinLnBrk="0" hangingPunct="1">
              <a:buSzPct val="100000"/>
              <a:buFont typeface="Wingdings 2" pitchFamily="18" charset="2"/>
              <a:buChar char=""/>
              <a:defRPr sz="2400" kern="1200">
                <a:solidFill>
                  <a:schemeClr val="tx1">
                    <a:lumMod val="65000"/>
                    <a:lumOff val="35000"/>
                  </a:schemeClr>
                </a:solidFill>
                <a:effectLst>
                  <a:outerShdw blurRad="50800" dist="12700" dir="2700000" algn="tl" rotWithShape="0">
                    <a:schemeClr val="bg1">
                      <a:alpha val="40000"/>
                    </a:schemeClr>
                  </a:outerShdw>
                </a:effectLst>
                <a:latin typeface="+mn-lt"/>
                <a:ea typeface="+mn-ea"/>
                <a:cs typeface="+mn-cs"/>
              </a:defRPr>
            </a:lvl1pPr>
            <a:lvl2pPr algn="l" defTabSz="914400" rtl="0" eaLnBrk="1" latinLnBrk="0" hangingPunct="1">
              <a:buSzPct val="100000"/>
              <a:buFont typeface="Wingdings 2" pitchFamily="18" charset="2"/>
              <a:buChar char=""/>
              <a:defRPr sz="2000" kern="1200">
                <a:solidFill>
                  <a:schemeClr val="tx1">
                    <a:lumMod val="65000"/>
                    <a:lumOff val="35000"/>
                  </a:schemeClr>
                </a:solidFill>
                <a:effectLst>
                  <a:outerShdw blurRad="50800" dist="12700" dir="2700000" algn="tl" rotWithShape="0">
                    <a:schemeClr val="bg1">
                      <a:alpha val="40000"/>
                    </a:schemeClr>
                  </a:outerShdw>
                </a:effectLst>
                <a:latin typeface="+mn-lt"/>
                <a:ea typeface="+mn-ea"/>
                <a:cs typeface="+mn-cs"/>
              </a:defRPr>
            </a:lvl2pPr>
            <a:lvl3pPr algn="l" defTabSz="914400" rtl="0" eaLnBrk="1" latinLnBrk="0" hangingPunct="1">
              <a:buSzPct val="100000"/>
              <a:buFont typeface="Wingdings 2" pitchFamily="18" charset="2"/>
              <a:buChar char=""/>
              <a:defRPr sz="1800" kern="1200">
                <a:solidFill>
                  <a:schemeClr val="tx1">
                    <a:lumMod val="65000"/>
                    <a:lumOff val="35000"/>
                  </a:schemeClr>
                </a:solidFill>
                <a:effectLst>
                  <a:outerShdw blurRad="50800" dist="12700" dir="2700000" algn="tl" rotWithShape="0">
                    <a:schemeClr val="bg1">
                      <a:alpha val="40000"/>
                    </a:schemeClr>
                  </a:outerShdw>
                </a:effectLst>
                <a:latin typeface="+mn-lt"/>
                <a:ea typeface="+mn-ea"/>
                <a:cs typeface="+mn-cs"/>
              </a:defRPr>
            </a:lvl3pPr>
            <a:lvl4pPr algn="l" defTabSz="914400" rtl="0" eaLnBrk="1" latinLnBrk="0" hangingPunct="1">
              <a:buSzPct val="100000"/>
              <a:buFont typeface="Wingdings 2" pitchFamily="18" charset="2"/>
              <a:buChar char=""/>
              <a:defRPr sz="1600" kern="1200">
                <a:solidFill>
                  <a:schemeClr val="tx1">
                    <a:lumMod val="65000"/>
                    <a:lumOff val="35000"/>
                  </a:schemeClr>
                </a:solidFill>
                <a:effectLst>
                  <a:outerShdw blurRad="50800" dist="12700" dir="2700000" algn="tl" rotWithShape="0">
                    <a:schemeClr val="bg1">
                      <a:alpha val="40000"/>
                    </a:schemeClr>
                  </a:outerShdw>
                </a:effectLst>
                <a:latin typeface="+mn-lt"/>
                <a:ea typeface="+mn-ea"/>
                <a:cs typeface="+mn-cs"/>
              </a:defRPr>
            </a:lvl4pPr>
            <a:lvl5pPr algn="l" defTabSz="914400" rtl="0" eaLnBrk="1" latinLnBrk="0" hangingPunct="1">
              <a:buSzPct val="100000"/>
              <a:buFont typeface="Wingdings 2" pitchFamily="18" charset="2"/>
              <a:buChar char=""/>
              <a:defRPr sz="1600" kern="1200">
                <a:solidFill>
                  <a:schemeClr val="tx1">
                    <a:lumMod val="65000"/>
                    <a:lumOff val="35000"/>
                  </a:schemeClr>
                </a:solidFill>
                <a:effectLst>
                  <a:outerShdw blurRad="50800" dist="12700" dir="2700000" algn="tl" rotWithShape="0">
                    <a:schemeClr val="bg1">
                      <a:alpha val="40000"/>
                    </a:schemeClr>
                  </a:outerShdw>
                </a:effectLst>
                <a:latin typeface="+mn-lt"/>
                <a:ea typeface="+mn-ea"/>
                <a:cs typeface="+mn-cs"/>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CFDE8F49-7F12-DF4D-A568-690FA21D51F1}" type="datetimeFigureOut">
              <a:rPr lang="en-US" smtClean="0"/>
              <a:pPr/>
              <a:t>10/25/10</a:t>
            </a:fld>
            <a:endParaRPr lang="en-US"/>
          </a:p>
        </p:txBody>
      </p:sp>
      <p:sp>
        <p:nvSpPr>
          <p:cNvPr id="8" name="Footer Placeholder 7"/>
          <p:cNvSpPr>
            <a:spLocks noGrp="1"/>
          </p:cNvSpPr>
          <p:nvPr>
            <p:ph type="ftr" sz="quarter" idx="11"/>
          </p:nvPr>
        </p:nvSpPr>
        <p:spPr>
          <a:xfrm rot="16200000">
            <a:off x="5769819" y="3208338"/>
            <a:ext cx="5105400" cy="365125"/>
          </a:xfrm>
          <a:prstGeom prst="rect">
            <a:avLst/>
          </a:prstGeom>
        </p:spPr>
        <p:txBody>
          <a:bodyPr/>
          <a:lstStyle/>
          <a:p>
            <a:endParaRPr lang="en-US"/>
          </a:p>
        </p:txBody>
      </p:sp>
      <p:sp>
        <p:nvSpPr>
          <p:cNvPr id="9" name="Slide Number Placeholder 8"/>
          <p:cNvSpPr>
            <a:spLocks noGrp="1"/>
          </p:cNvSpPr>
          <p:nvPr>
            <p:ph type="sldNum" sz="quarter" idx="12"/>
          </p:nvPr>
        </p:nvSpPr>
        <p:spPr/>
        <p:txBody>
          <a:bodyPr/>
          <a:lstStyle/>
          <a:p>
            <a:fld id="{BB28FE38-B502-D746-A27F-456AA7AF20F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CFDE8F49-7F12-DF4D-A568-690FA21D51F1}" type="datetimeFigureOut">
              <a:rPr lang="en-US" smtClean="0"/>
              <a:pPr/>
              <a:t>10/25/10</a:t>
            </a:fld>
            <a:endParaRPr lang="en-US"/>
          </a:p>
        </p:txBody>
      </p:sp>
      <p:sp>
        <p:nvSpPr>
          <p:cNvPr id="4" name="Footer Placeholder 3"/>
          <p:cNvSpPr>
            <a:spLocks noGrp="1"/>
          </p:cNvSpPr>
          <p:nvPr>
            <p:ph type="ftr" sz="quarter" idx="11"/>
          </p:nvPr>
        </p:nvSpPr>
        <p:spPr>
          <a:xfrm rot="16200000">
            <a:off x="5769819" y="3208338"/>
            <a:ext cx="5105400" cy="365125"/>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BB28FE38-B502-D746-A27F-456AA7AF20F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DE8F49-7F12-DF4D-A568-690FA21D51F1}" type="datetimeFigureOut">
              <a:rPr lang="en-US" smtClean="0"/>
              <a:pPr/>
              <a:t>10/25/10</a:t>
            </a:fld>
            <a:endParaRPr lang="en-US"/>
          </a:p>
        </p:txBody>
      </p:sp>
      <p:sp>
        <p:nvSpPr>
          <p:cNvPr id="3" name="Footer Placeholder 2"/>
          <p:cNvSpPr>
            <a:spLocks noGrp="1"/>
          </p:cNvSpPr>
          <p:nvPr>
            <p:ph type="ftr" sz="quarter" idx="11"/>
          </p:nvPr>
        </p:nvSpPr>
        <p:spPr>
          <a:xfrm rot="16200000">
            <a:off x="5769819" y="3208338"/>
            <a:ext cx="5105400" cy="365125"/>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BB28FE38-B502-D746-A27F-456AA7AF20F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theme" Target="../theme/theme1.x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image" Target="../media/image2.jpeg"/><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9624" y="524435"/>
            <a:ext cx="7086600" cy="731838"/>
          </a:xfrm>
          <a:prstGeom prst="rect">
            <a:avLst/>
          </a:prstGeom>
        </p:spPr>
        <p:txBody>
          <a:bodyPr vert="horz" lIns="91440" tIns="45720" rIns="91440" bIns="45720" rtlCol="0" anchor="ctr">
            <a:noAutofit/>
            <a:scene3d>
              <a:camera prst="orthographicFront"/>
              <a:lightRig rig="morning" dir="t">
                <a:rot lat="0" lon="0" rev="2400000"/>
              </a:lightRig>
            </a:scene3d>
            <a:sp3d extrusionH="63500" contourW="6350">
              <a:bevelT w="19050" h="50800" prst="softRound"/>
              <a:contourClr>
                <a:schemeClr val="bg1"/>
              </a:contourClr>
            </a:sp3d>
          </a:bodyPr>
          <a:lstStyle/>
          <a:p>
            <a:r>
              <a:rPr lang="en-US" smtClean="0"/>
              <a:t>Click to edit Master title style</a:t>
            </a:r>
            <a:endParaRPr/>
          </a:p>
        </p:txBody>
      </p:sp>
      <p:sp>
        <p:nvSpPr>
          <p:cNvPr id="3" name="Text Placeholder 2"/>
          <p:cNvSpPr>
            <a:spLocks noGrp="1"/>
          </p:cNvSpPr>
          <p:nvPr>
            <p:ph type="body" idx="1"/>
          </p:nvPr>
        </p:nvSpPr>
        <p:spPr>
          <a:xfrm>
            <a:off x="349624" y="1600200"/>
            <a:ext cx="7086600" cy="4525963"/>
          </a:xfrm>
          <a:prstGeom prst="rect">
            <a:avLst/>
          </a:prstGeom>
        </p:spPr>
        <p:txBody>
          <a:bodyPr vert="horz" lIns="91440" tIns="45720" rIns="91440" bIns="45720" rtlCol="0">
            <a:normAutofit/>
            <a:scene3d>
              <a:camera prst="orthographicFront"/>
              <a:lightRig rig="threePt" dir="t"/>
            </a:scene3d>
            <a:sp3d>
              <a:contourClr>
                <a:schemeClr val="bg1"/>
              </a:contourClr>
            </a:sp3d>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rot="16200000">
            <a:off x="7562943" y="4694238"/>
            <a:ext cx="2133600" cy="365125"/>
          </a:xfrm>
          <a:prstGeom prst="rect">
            <a:avLst/>
          </a:prstGeom>
        </p:spPr>
        <p:txBody>
          <a:bodyPr vert="horz" lIns="45720" tIns="45720" rIns="45720" bIns="45720" rtlCol="0" anchor="ctr">
            <a:scene3d>
              <a:camera prst="orthographicFront"/>
              <a:lightRig rig="morning" dir="t">
                <a:rot lat="0" lon="0" rev="2400000"/>
              </a:lightRig>
            </a:scene3d>
            <a:sp3d extrusionH="6350">
              <a:bevelT w="6350" h="6350" prst="softRound"/>
              <a:contourClr>
                <a:schemeClr val="bg1"/>
              </a:contourClr>
            </a:sp3d>
          </a:bodyPr>
          <a:lstStyle>
            <a:lvl1pPr algn="l">
              <a:defRPr sz="1800">
                <a:solidFill>
                  <a:schemeClr val="tx2">
                    <a:lumMod val="40000"/>
                    <a:lumOff val="60000"/>
                  </a:schemeClr>
                </a:solidFill>
                <a:effectLst>
                  <a:outerShdw blurRad="50800" dist="12700" dir="2700000" algn="tl" rotWithShape="0">
                    <a:schemeClr val="bg1">
                      <a:alpha val="40000"/>
                    </a:schemeClr>
                  </a:outerShdw>
                </a:effectLst>
              </a:defRPr>
            </a:lvl1pPr>
          </a:lstStyle>
          <a:p>
            <a:fld id="{CFDE8F49-7F12-DF4D-A568-690FA21D51F1}" type="datetimeFigureOut">
              <a:rPr lang="en-US" smtClean="0"/>
              <a:pPr/>
              <a:t>10/25/10</a:t>
            </a:fld>
            <a:endParaRPr lang="en-US"/>
          </a:p>
        </p:txBody>
      </p:sp>
      <p:sp>
        <p:nvSpPr>
          <p:cNvPr id="6" name="Slide Number Placeholder 5"/>
          <p:cNvSpPr>
            <a:spLocks noGrp="1"/>
          </p:cNvSpPr>
          <p:nvPr>
            <p:ph type="sldNum" sz="quarter" idx="4"/>
          </p:nvPr>
        </p:nvSpPr>
        <p:spPr>
          <a:xfrm>
            <a:off x="8041341" y="6181538"/>
            <a:ext cx="806824" cy="365125"/>
          </a:xfrm>
          <a:prstGeom prst="rect">
            <a:avLst/>
          </a:prstGeom>
        </p:spPr>
        <p:txBody>
          <a:bodyPr vert="horz" lIns="45720" tIns="45720" rIns="45720" bIns="45720" rtlCol="0" anchor="ctr">
            <a:scene3d>
              <a:camera prst="orthographicFront"/>
              <a:lightRig rig="morning" dir="t">
                <a:rot lat="0" lon="0" rev="2400000"/>
              </a:lightRig>
            </a:scene3d>
            <a:sp3d extrusionH="6350">
              <a:bevelT w="6350" h="6350" prst="softRound"/>
              <a:contourClr>
                <a:schemeClr val="bg1"/>
              </a:contourClr>
            </a:sp3d>
          </a:bodyPr>
          <a:lstStyle>
            <a:lvl1pPr algn="r">
              <a:defRPr sz="4500">
                <a:solidFill>
                  <a:schemeClr val="tx2">
                    <a:lumMod val="40000"/>
                    <a:lumOff val="60000"/>
                  </a:schemeClr>
                </a:solidFill>
                <a:effectLst>
                  <a:outerShdw blurRad="50800" dist="12700" dir="2700000" algn="tl" rotWithShape="0">
                    <a:schemeClr val="bg1">
                      <a:alpha val="40000"/>
                    </a:schemeClr>
                  </a:outerShdw>
                </a:effectLst>
              </a:defRPr>
            </a:lvl1pPr>
          </a:lstStyle>
          <a:p>
            <a:fld id="{BB28FE38-B502-D746-A27F-456AA7AF20FD}" type="slidenum">
              <a:rPr lang="en-US" smtClean="0"/>
              <a:pPr/>
              <a:t>‹#›</a:t>
            </a:fld>
            <a:endParaRPr lang="en-US"/>
          </a:p>
        </p:txBody>
      </p:sp>
      <p:pic>
        <p:nvPicPr>
          <p:cNvPr id="7" name="Picture 6" descr="bevelDivider.png"/>
          <p:cNvPicPr>
            <a:picLocks noChangeAspect="1"/>
          </p:cNvPicPr>
          <p:nvPr/>
        </p:nvPicPr>
        <p:blipFill>
          <a:blip r:embed="rId15"/>
          <a:stretch>
            <a:fillRect/>
          </a:stretch>
        </p:blipFill>
        <p:spPr>
          <a:xfrm>
            <a:off x="7772400" y="0"/>
            <a:ext cx="107156" cy="6858000"/>
          </a:xfrm>
          <a:prstGeom prst="rect">
            <a:avLst/>
          </a:prstGeom>
        </p:spPr>
      </p:pic>
      <p:sp>
        <p:nvSpPr>
          <p:cNvPr id="9" name="Footer Placeholder 7"/>
          <p:cNvSpPr>
            <a:spLocks noGrp="1"/>
          </p:cNvSpPr>
          <p:nvPr>
            <p:ph type="ftr" sz="quarter" idx="3"/>
          </p:nvPr>
        </p:nvSpPr>
        <p:spPr>
          <a:xfrm rot="16200000">
            <a:off x="5769819" y="3208338"/>
            <a:ext cx="5105400" cy="365125"/>
          </a:xfrm>
          <a:prstGeom prst="rect">
            <a:avLst/>
          </a:prstGeom>
        </p:spPr>
        <p:txBody>
          <a:bodyPr vert="horz" lIns="45720" tIns="45720" rIns="45720" bIns="45720" rtlCol="0">
            <a:noAutofit/>
            <a:scene3d>
              <a:camera prst="orthographicFront"/>
              <a:lightRig rig="morning" dir="t">
                <a:rot lat="0" lon="0" rev="2400000"/>
              </a:lightRig>
            </a:scene3d>
            <a:sp3d extrusionH="6350">
              <a:bevelT w="6350" h="6350" prst="softRound"/>
              <a:contourClr>
                <a:schemeClr val="bg1"/>
              </a:contourClr>
            </a:sp3d>
          </a:bodyPr>
          <a:lstStyle>
            <a:lvl1pPr marL="282575" indent="-282575" algn="l" defTabSz="914400" rtl="0" eaLnBrk="1" latinLnBrk="0" hangingPunct="1">
              <a:spcBef>
                <a:spcPts val="2400"/>
              </a:spcBef>
              <a:buClr>
                <a:schemeClr val="tx2"/>
              </a:buClr>
              <a:buSzPct val="100000"/>
              <a:buFont typeface="Wingdings 2" pitchFamily="18" charset="2"/>
              <a:buNone/>
              <a:defRPr kumimoji="0" sz="2200" b="1" i="0" u="none" strike="noStrike" kern="1200" cap="none" spc="0" normalizeH="0" baseline="0">
                <a:ln>
                  <a:noFill/>
                </a:ln>
                <a:solidFill>
                  <a:schemeClr val="tx2">
                    <a:lumMod val="60000"/>
                    <a:lumOff val="40000"/>
                  </a:schemeClr>
                </a:solidFill>
                <a:effectLst>
                  <a:outerShdw blurRad="50800" dist="12700" dir="2700000" algn="tl" rotWithShape="0">
                    <a:schemeClr val="bg1">
                      <a:alpha val="40000"/>
                    </a:schemeClr>
                  </a:outerShdw>
                </a:effectLst>
                <a:uLnTx/>
                <a:uFillTx/>
                <a:latin typeface="+mn-lt"/>
                <a:ea typeface="+mn-ea"/>
                <a:cs typeface="+mn-cs"/>
              </a:defRPr>
            </a:lvl1pPr>
          </a:lstStyle>
          <a:p>
            <a:endParaRPr lang="en-US"/>
          </a:p>
        </p:txBody>
      </p:sp>
    </p:spTree>
  </p:cSld>
  <p:clrMap bg1="dk1" tx1="lt1" bg2="dk2" tx2="lt2" accent1="accent1" accent2="accent2" accent3="accent3" accent4="accent4" accent5="accent5" accent6="accent6" hlink="hlink" folHlink="folHlink"/>
  <p:sldLayoutIdLst>
    <p:sldLayoutId id="2147483836" r:id="rId1"/>
    <p:sldLayoutId id="2147483837" r:id="rId2"/>
    <p:sldLayoutId id="2147483838" r:id="rId3"/>
    <p:sldLayoutId id="2147483839" r:id="rId4"/>
    <p:sldLayoutId id="2147483840" r:id="rId5"/>
    <p:sldLayoutId id="2147483841" r:id="rId6"/>
    <p:sldLayoutId id="2147483842" r:id="rId7"/>
    <p:sldLayoutId id="2147483843" r:id="rId8"/>
    <p:sldLayoutId id="2147483844" r:id="rId9"/>
    <p:sldLayoutId id="2147483845" r:id="rId10"/>
    <p:sldLayoutId id="2147483846" r:id="rId11"/>
    <p:sldLayoutId id="2147483847" r:id="rId12"/>
    <p:sldLayoutId id="2147483848" r:id="rId13"/>
  </p:sldLayoutIdLst>
  <p:txStyles>
    <p:titleStyle>
      <a:lvl1pPr algn="l" defTabSz="914400" rtl="0" eaLnBrk="1" latinLnBrk="0" hangingPunct="1">
        <a:spcBef>
          <a:spcPct val="0"/>
        </a:spcBef>
        <a:buNone/>
        <a:defRPr sz="4600" kern="1200">
          <a:solidFill>
            <a:schemeClr val="tx2"/>
          </a:solidFill>
          <a:effectLst>
            <a:innerShdw blurRad="63500" dist="50800" dir="5400000">
              <a:schemeClr val="bg1">
                <a:alpha val="50000"/>
              </a:schemeClr>
            </a:innerShdw>
          </a:effectLst>
          <a:latin typeface="+mj-lt"/>
          <a:ea typeface="+mj-ea"/>
          <a:cs typeface="+mj-cs"/>
        </a:defRPr>
      </a:lvl1pPr>
    </p:titleStyle>
    <p:bodyStyle>
      <a:lvl1pPr marL="282575" indent="-282575" algn="l" defTabSz="914400" rtl="0" eaLnBrk="1" latinLnBrk="0" hangingPunct="1">
        <a:spcBef>
          <a:spcPts val="2400"/>
        </a:spcBef>
        <a:buClr>
          <a:schemeClr val="tx2"/>
        </a:buClr>
        <a:buSzPct val="100000"/>
        <a:buFont typeface="Wingdings 2" pitchFamily="18" charset="2"/>
        <a:buChar char=""/>
        <a:defRPr sz="2600" kern="1200">
          <a:solidFill>
            <a:schemeClr val="tx1">
              <a:lumMod val="65000"/>
              <a:lumOff val="35000"/>
            </a:schemeClr>
          </a:solidFill>
          <a:effectLst>
            <a:outerShdw blurRad="50800" dist="12700" dir="2700000" algn="tl" rotWithShape="0">
              <a:schemeClr val="bg1">
                <a:alpha val="40000"/>
              </a:schemeClr>
            </a:outerShdw>
          </a:effectLst>
          <a:latin typeface="+mn-lt"/>
          <a:ea typeface="+mn-ea"/>
          <a:cs typeface="+mn-cs"/>
        </a:defRPr>
      </a:lvl1pPr>
      <a:lvl2pPr marL="577850" indent="-295275" algn="l" defTabSz="914400" rtl="0" eaLnBrk="1" latinLnBrk="0" hangingPunct="1">
        <a:spcBef>
          <a:spcPts val="600"/>
        </a:spcBef>
        <a:buClr>
          <a:schemeClr val="tx2">
            <a:lumMod val="60000"/>
            <a:lumOff val="40000"/>
          </a:schemeClr>
        </a:buClr>
        <a:buSzPct val="100000"/>
        <a:buFont typeface="Wingdings 2" pitchFamily="18" charset="2"/>
        <a:buChar char=""/>
        <a:defRPr sz="2400" kern="1200">
          <a:solidFill>
            <a:schemeClr val="tx1">
              <a:lumMod val="65000"/>
              <a:lumOff val="35000"/>
            </a:schemeClr>
          </a:solidFill>
          <a:effectLst>
            <a:outerShdw blurRad="50800" dist="12700" dir="2700000" algn="tl" rotWithShape="0">
              <a:schemeClr val="bg1">
                <a:alpha val="40000"/>
              </a:schemeClr>
            </a:outerShdw>
          </a:effectLst>
          <a:latin typeface="+mn-lt"/>
          <a:ea typeface="+mn-ea"/>
          <a:cs typeface="+mn-cs"/>
        </a:defRPr>
      </a:lvl2pPr>
      <a:lvl3pPr marL="860425" indent="-282575" algn="l" defTabSz="914400" rtl="0" eaLnBrk="1" latinLnBrk="0" hangingPunct="1">
        <a:spcBef>
          <a:spcPts val="600"/>
        </a:spcBef>
        <a:buClr>
          <a:schemeClr val="tx2"/>
        </a:buClr>
        <a:buSzPct val="100000"/>
        <a:buFont typeface="Wingdings 2" pitchFamily="18" charset="2"/>
        <a:buChar char=""/>
        <a:defRPr sz="2200" kern="1200">
          <a:solidFill>
            <a:schemeClr val="tx1">
              <a:lumMod val="65000"/>
              <a:lumOff val="35000"/>
            </a:schemeClr>
          </a:solidFill>
          <a:effectLst>
            <a:outerShdw blurRad="50800" dist="12700" dir="2700000" algn="tl" rotWithShape="0">
              <a:schemeClr val="bg1">
                <a:alpha val="40000"/>
              </a:schemeClr>
            </a:outerShdw>
          </a:effectLst>
          <a:latin typeface="+mn-lt"/>
          <a:ea typeface="+mn-ea"/>
          <a:cs typeface="+mn-cs"/>
        </a:defRPr>
      </a:lvl3pPr>
      <a:lvl4pPr marL="1143000" indent="-282575" algn="l" defTabSz="914400" rtl="0" eaLnBrk="1" latinLnBrk="0" hangingPunct="1">
        <a:spcBef>
          <a:spcPts val="600"/>
        </a:spcBef>
        <a:buClr>
          <a:schemeClr val="tx2">
            <a:lumMod val="60000"/>
            <a:lumOff val="40000"/>
          </a:schemeClr>
        </a:buClr>
        <a:buSzPct val="100000"/>
        <a:buFont typeface="Wingdings 2" pitchFamily="18" charset="2"/>
        <a:buChar char=""/>
        <a:defRPr sz="2000" kern="1200">
          <a:solidFill>
            <a:schemeClr val="tx1">
              <a:lumMod val="65000"/>
              <a:lumOff val="35000"/>
            </a:schemeClr>
          </a:solidFill>
          <a:effectLst>
            <a:outerShdw blurRad="50800" dist="12700" dir="2700000" algn="tl" rotWithShape="0">
              <a:schemeClr val="bg1">
                <a:alpha val="40000"/>
              </a:schemeClr>
            </a:outerShdw>
          </a:effectLst>
          <a:latin typeface="+mn-lt"/>
          <a:ea typeface="+mn-ea"/>
          <a:cs typeface="+mn-cs"/>
        </a:defRPr>
      </a:lvl4pPr>
      <a:lvl5pPr marL="1425575" indent="-282575" algn="l" defTabSz="914400" rtl="0" eaLnBrk="1" latinLnBrk="0" hangingPunct="1">
        <a:spcBef>
          <a:spcPts val="600"/>
        </a:spcBef>
        <a:buClr>
          <a:schemeClr val="tx2"/>
        </a:buClr>
        <a:buSzPct val="100000"/>
        <a:buFont typeface="Wingdings 2" pitchFamily="18" charset="2"/>
        <a:buChar char=""/>
        <a:defRPr sz="1800" kern="1200">
          <a:solidFill>
            <a:schemeClr val="tx1">
              <a:lumMod val="65000"/>
              <a:lumOff val="35000"/>
            </a:schemeClr>
          </a:solidFill>
          <a:effectLst>
            <a:outerShdw blurRad="50800" dist="12700" dir="2700000" algn="tl" rotWithShape="0">
              <a:schemeClr val="bg1">
                <a:alpha val="40000"/>
              </a:scheme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365760" y="1607687"/>
            <a:ext cx="6336012" cy="3074041"/>
          </a:xfrm>
        </p:spPr>
        <p:txBody>
          <a:bodyPr/>
          <a:lstStyle/>
          <a:p>
            <a:r>
              <a:rPr lang="en-US" sz="6000" dirty="0" smtClean="0">
                <a:solidFill>
                  <a:schemeClr val="tx1"/>
                </a:solidFill>
              </a:rPr>
              <a:t>Ethics as </a:t>
            </a:r>
            <a:r>
              <a:rPr lang="en-US" sz="6000" dirty="0" err="1" smtClean="0">
                <a:solidFill>
                  <a:schemeClr val="tx1"/>
                </a:solidFill>
              </a:rPr>
              <a:t>AoK</a:t>
            </a:r>
            <a:endParaRPr lang="en-US" sz="6000" dirty="0">
              <a:solidFill>
                <a:schemeClr val="tx1"/>
              </a:solidFill>
            </a:endParaRPr>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FFFF"/>
                </a:solidFill>
              </a:rPr>
              <a:t>Self-interest Theory</a:t>
            </a:r>
            <a:endParaRPr lang="en-US" dirty="0">
              <a:solidFill>
                <a:srgbClr val="FFFFFF"/>
              </a:solidFill>
            </a:endParaRPr>
          </a:p>
        </p:txBody>
      </p:sp>
      <p:sp>
        <p:nvSpPr>
          <p:cNvPr id="3" name="Content Placeholder 2"/>
          <p:cNvSpPr>
            <a:spLocks noGrp="1"/>
          </p:cNvSpPr>
          <p:nvPr>
            <p:ph idx="1"/>
          </p:nvPr>
        </p:nvSpPr>
        <p:spPr>
          <a:xfrm>
            <a:off x="349624" y="1600200"/>
            <a:ext cx="7379032" cy="5257800"/>
          </a:xfrm>
        </p:spPr>
        <p:txBody>
          <a:bodyPr>
            <a:normAutofit/>
          </a:bodyPr>
          <a:lstStyle/>
          <a:p>
            <a:pPr marL="514350" indent="-514350"/>
            <a:r>
              <a:rPr lang="en-US" b="1" dirty="0" smtClean="0">
                <a:solidFill>
                  <a:srgbClr val="FFFFFF"/>
                </a:solidFill>
              </a:rPr>
              <a:t>Premise: humans are always and everywhere selfish</a:t>
            </a:r>
          </a:p>
          <a:p>
            <a:pPr marL="514350" indent="-514350"/>
            <a:r>
              <a:rPr lang="en-US" b="1" dirty="0" smtClean="0">
                <a:solidFill>
                  <a:srgbClr val="FFFFFF"/>
                </a:solidFill>
              </a:rPr>
              <a:t>How does such a theory impact the notion of morals or ethics?</a:t>
            </a:r>
          </a:p>
          <a:p>
            <a:pPr marL="514350" indent="-514350">
              <a:buFont typeface="+mj-lt"/>
              <a:buAutoNum type="arabicPeriod"/>
            </a:pPr>
            <a:r>
              <a:rPr lang="en-US" b="1" dirty="0" smtClean="0">
                <a:solidFill>
                  <a:srgbClr val="FFFFFF"/>
                </a:solidFill>
              </a:rPr>
              <a:t>Definitional Argument</a:t>
            </a:r>
          </a:p>
          <a:p>
            <a:pPr marL="514350" indent="-514350">
              <a:buFont typeface="+mj-lt"/>
              <a:buAutoNum type="arabicPeriod"/>
            </a:pPr>
            <a:r>
              <a:rPr lang="en-US" b="1" dirty="0" smtClean="0">
                <a:solidFill>
                  <a:srgbClr val="FFFFFF"/>
                </a:solidFill>
              </a:rPr>
              <a:t>Evolutionary Argument</a:t>
            </a:r>
          </a:p>
          <a:p>
            <a:pPr marL="514350" indent="-514350">
              <a:buFont typeface="+mj-lt"/>
              <a:buAutoNum type="arabicPeriod"/>
            </a:pPr>
            <a:r>
              <a:rPr lang="en-US" b="1" dirty="0" smtClean="0">
                <a:solidFill>
                  <a:srgbClr val="FFFFFF"/>
                </a:solidFill>
              </a:rPr>
              <a:t>Hidden Benefits Argument</a:t>
            </a:r>
          </a:p>
          <a:p>
            <a:pPr marL="514350" indent="-514350">
              <a:buFont typeface="+mj-lt"/>
              <a:buAutoNum type="arabicPeriod"/>
            </a:pPr>
            <a:r>
              <a:rPr lang="en-US" b="1" dirty="0" smtClean="0">
                <a:solidFill>
                  <a:srgbClr val="FFFFFF"/>
                </a:solidFill>
              </a:rPr>
              <a:t>Fear of Punishment Argument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FFFF"/>
                </a:solidFill>
              </a:rPr>
              <a:t>Self-interest Theory</a:t>
            </a:r>
            <a:endParaRPr lang="en-US" dirty="0">
              <a:solidFill>
                <a:srgbClr val="FFFFFF"/>
              </a:solidFill>
            </a:endParaRPr>
          </a:p>
        </p:txBody>
      </p:sp>
      <p:sp>
        <p:nvSpPr>
          <p:cNvPr id="3" name="Content Placeholder 2"/>
          <p:cNvSpPr>
            <a:spLocks noGrp="1"/>
          </p:cNvSpPr>
          <p:nvPr>
            <p:ph idx="1"/>
          </p:nvPr>
        </p:nvSpPr>
        <p:spPr>
          <a:xfrm>
            <a:off x="349624" y="1600200"/>
            <a:ext cx="7379032" cy="5257800"/>
          </a:xfrm>
        </p:spPr>
        <p:txBody>
          <a:bodyPr>
            <a:normAutofit/>
          </a:bodyPr>
          <a:lstStyle/>
          <a:p>
            <a:pPr marL="514350" indent="-514350">
              <a:buNone/>
            </a:pPr>
            <a:r>
              <a:rPr lang="en-US" b="1" dirty="0" smtClean="0">
                <a:solidFill>
                  <a:srgbClr val="FFFFFF"/>
                </a:solidFill>
              </a:rPr>
              <a:t>Definitional Argument</a:t>
            </a:r>
          </a:p>
          <a:p>
            <a:pPr marL="514350" indent="-514350"/>
            <a:r>
              <a:rPr lang="en-US" b="1" dirty="0" smtClean="0">
                <a:solidFill>
                  <a:srgbClr val="FFFFFF"/>
                </a:solidFill>
              </a:rPr>
              <a:t>True by definition (necessarily true) that everyone is selfish</a:t>
            </a:r>
          </a:p>
          <a:p>
            <a:pPr marL="514350" indent="-514350"/>
            <a:endParaRPr lang="en-US" b="1" dirty="0" smtClean="0">
              <a:solidFill>
                <a:srgbClr val="FFFFFF"/>
              </a:solidFill>
            </a:endParaRPr>
          </a:p>
          <a:p>
            <a:pPr marL="514350" indent="-514350"/>
            <a:r>
              <a:rPr lang="en-US" b="1" dirty="0" smtClean="0">
                <a:solidFill>
                  <a:srgbClr val="FFFFFF"/>
                </a:solidFill>
              </a:rPr>
              <a:t>What about altruism?</a:t>
            </a:r>
          </a:p>
          <a:p>
            <a:pPr marL="514350" indent="-514350">
              <a:buFont typeface="+mj-lt"/>
              <a:buAutoNum type="arabicPeriod"/>
            </a:pPr>
            <a:r>
              <a:rPr lang="en-US" b="1" dirty="0" smtClean="0">
                <a:solidFill>
                  <a:srgbClr val="FFFFFF"/>
                </a:solidFill>
              </a:rPr>
              <a:t>Hang with your friends</a:t>
            </a:r>
          </a:p>
          <a:p>
            <a:pPr marL="514350" indent="-514350">
              <a:buFont typeface="+mj-lt"/>
              <a:buAutoNum type="arabicPeriod"/>
            </a:pPr>
            <a:r>
              <a:rPr lang="en-US" b="1" dirty="0" smtClean="0">
                <a:solidFill>
                  <a:srgbClr val="FFFFFF"/>
                </a:solidFill>
              </a:rPr>
              <a:t>Visit a retirement home</a:t>
            </a:r>
          </a:p>
          <a:p>
            <a:pPr marL="514350" indent="-514350">
              <a:buNone/>
            </a:pPr>
            <a:r>
              <a:rPr lang="en-US" b="1" dirty="0" smtClean="0">
                <a:solidFill>
                  <a:srgbClr val="FFFFFF"/>
                </a:solidFill>
              </a:rPr>
              <a:t>	Which action is altruistic?</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FFFF"/>
                </a:solidFill>
              </a:rPr>
              <a:t>Self-interest Theory</a:t>
            </a:r>
            <a:endParaRPr lang="en-US" dirty="0">
              <a:solidFill>
                <a:srgbClr val="FFFFFF"/>
              </a:solidFill>
            </a:endParaRPr>
          </a:p>
        </p:txBody>
      </p:sp>
      <p:sp>
        <p:nvSpPr>
          <p:cNvPr id="3" name="Content Placeholder 2"/>
          <p:cNvSpPr>
            <a:spLocks noGrp="1"/>
          </p:cNvSpPr>
          <p:nvPr>
            <p:ph idx="1"/>
          </p:nvPr>
        </p:nvSpPr>
        <p:spPr>
          <a:xfrm>
            <a:off x="349624" y="1600200"/>
            <a:ext cx="7379032" cy="5257800"/>
          </a:xfrm>
        </p:spPr>
        <p:txBody>
          <a:bodyPr>
            <a:normAutofit/>
          </a:bodyPr>
          <a:lstStyle/>
          <a:p>
            <a:pPr marL="514350" indent="-514350">
              <a:buNone/>
            </a:pPr>
            <a:r>
              <a:rPr lang="en-US" b="1" dirty="0" smtClean="0">
                <a:solidFill>
                  <a:srgbClr val="FFFFFF"/>
                </a:solidFill>
              </a:rPr>
              <a:t>Definitional Argument</a:t>
            </a:r>
          </a:p>
          <a:p>
            <a:pPr marL="514350" indent="-514350"/>
            <a:endParaRPr lang="en-US" b="1" dirty="0" smtClean="0">
              <a:solidFill>
                <a:srgbClr val="FFFFFF"/>
              </a:solidFill>
            </a:endParaRPr>
          </a:p>
          <a:p>
            <a:pPr marL="514350" indent="-514350"/>
            <a:r>
              <a:rPr lang="en-US" b="1" dirty="0" smtClean="0">
                <a:solidFill>
                  <a:srgbClr val="FFFFFF"/>
                </a:solidFill>
              </a:rPr>
              <a:t>Is there a difference between Donald Trump and Mother Theresa based on the definitional argument?</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FFFF"/>
                </a:solidFill>
              </a:rPr>
              <a:t>Self-interest Theory</a:t>
            </a:r>
            <a:endParaRPr lang="en-US" dirty="0">
              <a:solidFill>
                <a:srgbClr val="FFFFFF"/>
              </a:solidFill>
            </a:endParaRPr>
          </a:p>
        </p:txBody>
      </p:sp>
      <p:sp>
        <p:nvSpPr>
          <p:cNvPr id="3" name="Content Placeholder 2"/>
          <p:cNvSpPr>
            <a:spLocks noGrp="1"/>
          </p:cNvSpPr>
          <p:nvPr>
            <p:ph idx="1"/>
          </p:nvPr>
        </p:nvSpPr>
        <p:spPr>
          <a:xfrm>
            <a:off x="349624" y="1600200"/>
            <a:ext cx="7379032" cy="5257800"/>
          </a:xfrm>
        </p:spPr>
        <p:txBody>
          <a:bodyPr>
            <a:normAutofit/>
          </a:bodyPr>
          <a:lstStyle/>
          <a:p>
            <a:pPr marL="514350" indent="-514350">
              <a:buNone/>
            </a:pPr>
            <a:r>
              <a:rPr lang="en-US" b="1" dirty="0" smtClean="0">
                <a:solidFill>
                  <a:srgbClr val="FFFFFF"/>
                </a:solidFill>
              </a:rPr>
              <a:t>Definitional Argument</a:t>
            </a:r>
          </a:p>
          <a:p>
            <a:pPr marL="514350" indent="-514350"/>
            <a:r>
              <a:rPr lang="en-US" b="1" dirty="0" smtClean="0">
                <a:solidFill>
                  <a:srgbClr val="FFFFFF"/>
                </a:solidFill>
              </a:rPr>
              <a:t>Criticism:</a:t>
            </a:r>
          </a:p>
          <a:p>
            <a:pPr marL="809625" lvl="1" indent="-514350"/>
            <a:endParaRPr lang="en-US" b="1" dirty="0" smtClean="0">
              <a:solidFill>
                <a:srgbClr val="FFFFFF"/>
              </a:solidFill>
            </a:endParaRPr>
          </a:p>
          <a:p>
            <a:pPr marL="809625" lvl="1" indent="-514350"/>
            <a:r>
              <a:rPr lang="en-US" b="1" dirty="0" smtClean="0">
                <a:solidFill>
                  <a:srgbClr val="FFFFFF"/>
                </a:solidFill>
              </a:rPr>
              <a:t>Definitional argument robs ‘selfish’ of its meaning; how can you criticize something that is the universal motivator of actions</a:t>
            </a:r>
          </a:p>
          <a:p>
            <a:pPr marL="809625" lvl="1" indent="-514350"/>
            <a:endParaRPr lang="en-US" b="1" dirty="0" smtClean="0">
              <a:solidFill>
                <a:srgbClr val="FFFFFF"/>
              </a:solidFill>
            </a:endParaRPr>
          </a:p>
          <a:p>
            <a:pPr marL="809625" lvl="1" indent="-514350"/>
            <a:r>
              <a:rPr lang="en-US" b="1" dirty="0" smtClean="0">
                <a:solidFill>
                  <a:srgbClr val="FFFFFF"/>
                </a:solidFill>
              </a:rPr>
              <a:t>Self-regarding Desires v. Other-regarding Desires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FFFF"/>
                </a:solidFill>
              </a:rPr>
              <a:t>Self-interest Theory</a:t>
            </a:r>
            <a:endParaRPr lang="en-US" dirty="0">
              <a:solidFill>
                <a:srgbClr val="FFFFFF"/>
              </a:solidFill>
            </a:endParaRPr>
          </a:p>
        </p:txBody>
      </p:sp>
      <p:sp>
        <p:nvSpPr>
          <p:cNvPr id="3" name="Content Placeholder 2"/>
          <p:cNvSpPr>
            <a:spLocks noGrp="1"/>
          </p:cNvSpPr>
          <p:nvPr>
            <p:ph idx="1"/>
          </p:nvPr>
        </p:nvSpPr>
        <p:spPr>
          <a:xfrm>
            <a:off x="349624" y="1600200"/>
            <a:ext cx="7379032" cy="5257800"/>
          </a:xfrm>
        </p:spPr>
        <p:txBody>
          <a:bodyPr>
            <a:normAutofit/>
          </a:bodyPr>
          <a:lstStyle/>
          <a:p>
            <a:pPr marL="514350" indent="-514350">
              <a:buNone/>
            </a:pPr>
            <a:r>
              <a:rPr lang="en-US" b="1" dirty="0" smtClean="0">
                <a:solidFill>
                  <a:srgbClr val="FFFFFF"/>
                </a:solidFill>
              </a:rPr>
              <a:t>Evolutionary Argument</a:t>
            </a:r>
          </a:p>
          <a:p>
            <a:pPr marL="514350" indent="-514350"/>
            <a:r>
              <a:rPr lang="en-US" b="1" dirty="0" smtClean="0">
                <a:solidFill>
                  <a:srgbClr val="FFFFFF"/>
                </a:solidFill>
              </a:rPr>
              <a:t>Struggle for survival led us to being selfish</a:t>
            </a:r>
          </a:p>
          <a:p>
            <a:pPr marL="514350" indent="-514350"/>
            <a:r>
              <a:rPr lang="en-US" b="1" dirty="0" smtClean="0">
                <a:solidFill>
                  <a:srgbClr val="FFFFFF"/>
                </a:solidFill>
              </a:rPr>
              <a:t>Other people’s interests concern us only to extent they affect our own interests</a:t>
            </a:r>
          </a:p>
          <a:p>
            <a:pPr marL="514350" indent="-514350"/>
            <a:endParaRPr lang="en-US" b="1" dirty="0" smtClean="0">
              <a:solidFill>
                <a:srgbClr val="FFFFFF"/>
              </a:solidFill>
            </a:endParaRPr>
          </a:p>
          <a:p>
            <a:pPr marL="514350" indent="-514350"/>
            <a:r>
              <a:rPr lang="en-US" b="1" dirty="0" smtClean="0">
                <a:solidFill>
                  <a:srgbClr val="FFFFFF"/>
                </a:solidFill>
              </a:rPr>
              <a:t>Therefore: capitalism is superior to socialism because it taps into human nature</a:t>
            </a:r>
          </a:p>
          <a:p>
            <a:pPr marL="514350" indent="-514350">
              <a:buNone/>
            </a:pPr>
            <a:endParaRPr lang="en-US" b="1" dirty="0" smtClean="0">
              <a:solidFill>
                <a:srgbClr val="FF6600"/>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FFFF"/>
                </a:solidFill>
              </a:rPr>
              <a:t>Self-interest Theory</a:t>
            </a:r>
            <a:endParaRPr lang="en-US" dirty="0">
              <a:solidFill>
                <a:srgbClr val="FFFFFF"/>
              </a:solidFill>
            </a:endParaRPr>
          </a:p>
        </p:txBody>
      </p:sp>
      <p:sp>
        <p:nvSpPr>
          <p:cNvPr id="3" name="Content Placeholder 2"/>
          <p:cNvSpPr>
            <a:spLocks noGrp="1"/>
          </p:cNvSpPr>
          <p:nvPr>
            <p:ph idx="1"/>
          </p:nvPr>
        </p:nvSpPr>
        <p:spPr>
          <a:xfrm>
            <a:off x="349624" y="1600200"/>
            <a:ext cx="7379032" cy="5257800"/>
          </a:xfrm>
        </p:spPr>
        <p:txBody>
          <a:bodyPr>
            <a:normAutofit/>
          </a:bodyPr>
          <a:lstStyle/>
          <a:p>
            <a:pPr marL="514350" indent="-514350">
              <a:buNone/>
            </a:pPr>
            <a:r>
              <a:rPr lang="en-US" b="1" dirty="0" smtClean="0">
                <a:solidFill>
                  <a:srgbClr val="FFFFFF"/>
                </a:solidFill>
              </a:rPr>
              <a:t>Evolutionary Argument</a:t>
            </a:r>
          </a:p>
          <a:p>
            <a:pPr marL="514350" indent="-514350"/>
            <a:r>
              <a:rPr lang="en-US" b="1" dirty="0" smtClean="0">
                <a:solidFill>
                  <a:srgbClr val="FFFFFF"/>
                </a:solidFill>
              </a:rPr>
              <a:t>Criticism:</a:t>
            </a:r>
          </a:p>
          <a:p>
            <a:pPr marL="809625" lvl="1" indent="-514350"/>
            <a:r>
              <a:rPr lang="en-US" b="1" dirty="0" smtClean="0">
                <a:solidFill>
                  <a:srgbClr val="FFFFFF"/>
                </a:solidFill>
              </a:rPr>
              <a:t>Evidence that supports idea that empathy &amp; altruism is part of our nature</a:t>
            </a:r>
          </a:p>
          <a:p>
            <a:pPr marL="1092200" lvl="2" indent="-514350"/>
            <a:r>
              <a:rPr lang="en-US" b="1" dirty="0" smtClean="0">
                <a:solidFill>
                  <a:srgbClr val="FFFFFF"/>
                </a:solidFill>
              </a:rPr>
              <a:t>Monkeys refuse pull lever that delivers food if it also caused a shock in another monkey</a:t>
            </a:r>
          </a:p>
          <a:p>
            <a:pPr marL="1092200" lvl="2" indent="-514350"/>
            <a:r>
              <a:rPr lang="en-US" b="1" dirty="0" smtClean="0">
                <a:solidFill>
                  <a:srgbClr val="FFFFFF"/>
                </a:solidFill>
              </a:rPr>
              <a:t>Babies (about 1 yr. old) will offer a blanket or toy if they see their mother crying</a:t>
            </a:r>
          </a:p>
          <a:p>
            <a:pPr marL="1092200" lvl="2" indent="-514350"/>
            <a:endParaRPr lang="en-US" b="1" dirty="0" smtClean="0">
              <a:solidFill>
                <a:srgbClr val="FFFFFF"/>
              </a:solidFill>
            </a:endParaRPr>
          </a:p>
          <a:p>
            <a:pPr marL="509588" lvl="2" indent="-509588"/>
            <a:r>
              <a:rPr lang="en-US" b="1" dirty="0" smtClean="0">
                <a:solidFill>
                  <a:srgbClr val="FFFFFF"/>
                </a:solidFill>
              </a:rPr>
              <a:t>Edward O. Wilson, biologist, “Cooperative individuals generally survive longer and leave more offspring.”</a:t>
            </a:r>
          </a:p>
          <a:p>
            <a:pPr marL="514350" indent="-514350">
              <a:buNone/>
            </a:pPr>
            <a:endParaRPr lang="en-US" b="1" dirty="0" smtClean="0">
              <a:solidFill>
                <a:srgbClr val="FF660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FFFF"/>
                </a:solidFill>
              </a:rPr>
              <a:t>Self-interest Theory</a:t>
            </a:r>
            <a:endParaRPr lang="en-US" dirty="0">
              <a:solidFill>
                <a:srgbClr val="FFFFFF"/>
              </a:solidFill>
            </a:endParaRPr>
          </a:p>
        </p:txBody>
      </p:sp>
      <p:sp>
        <p:nvSpPr>
          <p:cNvPr id="3" name="Content Placeholder 2"/>
          <p:cNvSpPr>
            <a:spLocks noGrp="1"/>
          </p:cNvSpPr>
          <p:nvPr>
            <p:ph idx="1"/>
          </p:nvPr>
        </p:nvSpPr>
        <p:spPr>
          <a:xfrm>
            <a:off x="349624" y="1600200"/>
            <a:ext cx="7379032" cy="5257800"/>
          </a:xfrm>
        </p:spPr>
        <p:txBody>
          <a:bodyPr>
            <a:normAutofit/>
          </a:bodyPr>
          <a:lstStyle/>
          <a:p>
            <a:pPr marL="514350" indent="-514350">
              <a:buNone/>
            </a:pPr>
            <a:r>
              <a:rPr lang="en-US" b="1" dirty="0" smtClean="0">
                <a:solidFill>
                  <a:srgbClr val="FFFFFF"/>
                </a:solidFill>
              </a:rPr>
              <a:t>Hidden Benefits Argument</a:t>
            </a:r>
          </a:p>
          <a:p>
            <a:pPr marL="514350" indent="-514350"/>
            <a:endParaRPr lang="en-US" b="1" dirty="0" smtClean="0">
              <a:solidFill>
                <a:srgbClr val="FFFFFF"/>
              </a:solidFill>
            </a:endParaRPr>
          </a:p>
          <a:p>
            <a:pPr marL="514350" indent="-514350"/>
            <a:r>
              <a:rPr lang="en-US" b="1" dirty="0" smtClean="0">
                <a:solidFill>
                  <a:srgbClr val="FFFFFF"/>
                </a:solidFill>
              </a:rPr>
              <a:t>We get hidden benefits from being kind to people, i.e. gratitude, praise, positive image</a:t>
            </a:r>
          </a:p>
          <a:p>
            <a:pPr marL="514350" indent="-514350"/>
            <a:endParaRPr lang="en-US" b="1" dirty="0" smtClean="0">
              <a:solidFill>
                <a:srgbClr val="FFFFFF"/>
              </a:solidFill>
            </a:endParaRPr>
          </a:p>
          <a:p>
            <a:pPr marL="514350" indent="-514350"/>
            <a:r>
              <a:rPr lang="en-US" b="1" dirty="0" smtClean="0">
                <a:solidFill>
                  <a:srgbClr val="FFFFFF"/>
                </a:solidFill>
              </a:rPr>
              <a:t>Return a favor or helps our reputation</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FFFF"/>
                </a:solidFill>
              </a:rPr>
              <a:t>Self-interest Theory</a:t>
            </a:r>
            <a:endParaRPr lang="en-US" dirty="0">
              <a:solidFill>
                <a:srgbClr val="FFFFFF"/>
              </a:solidFill>
            </a:endParaRPr>
          </a:p>
        </p:txBody>
      </p:sp>
      <p:sp>
        <p:nvSpPr>
          <p:cNvPr id="3" name="Content Placeholder 2"/>
          <p:cNvSpPr>
            <a:spLocks noGrp="1"/>
          </p:cNvSpPr>
          <p:nvPr>
            <p:ph idx="1"/>
          </p:nvPr>
        </p:nvSpPr>
        <p:spPr>
          <a:xfrm>
            <a:off x="349624" y="1256273"/>
            <a:ext cx="7379032" cy="5601727"/>
          </a:xfrm>
        </p:spPr>
        <p:txBody>
          <a:bodyPr>
            <a:normAutofit lnSpcReduction="10000"/>
          </a:bodyPr>
          <a:lstStyle/>
          <a:p>
            <a:pPr marL="514350" indent="-514350">
              <a:buNone/>
            </a:pPr>
            <a:r>
              <a:rPr lang="en-US" b="1" dirty="0" smtClean="0">
                <a:solidFill>
                  <a:srgbClr val="FFFFFF"/>
                </a:solidFill>
              </a:rPr>
              <a:t>Hidden Benefits Argument</a:t>
            </a:r>
          </a:p>
          <a:p>
            <a:pPr marL="514350" indent="-514350"/>
            <a:r>
              <a:rPr lang="en-US" b="1" dirty="0" smtClean="0">
                <a:solidFill>
                  <a:srgbClr val="FFFFFF"/>
                </a:solidFill>
              </a:rPr>
              <a:t>Criticism:</a:t>
            </a:r>
          </a:p>
          <a:p>
            <a:pPr marL="809625" lvl="1" indent="-514350"/>
            <a:r>
              <a:rPr lang="en-US" b="1" dirty="0" smtClean="0">
                <a:solidFill>
                  <a:srgbClr val="FFFFFF"/>
                </a:solidFill>
              </a:rPr>
              <a:t>People do acts without expecting anything in return, i.e. tip restaurant never visit again</a:t>
            </a:r>
          </a:p>
          <a:p>
            <a:pPr marL="809625" lvl="1" indent="-514350"/>
            <a:r>
              <a:rPr lang="en-US" b="1" dirty="0" smtClean="0">
                <a:solidFill>
                  <a:srgbClr val="FFFFFF"/>
                </a:solidFill>
              </a:rPr>
              <a:t>Citizens of </a:t>
            </a:r>
            <a:r>
              <a:rPr lang="en-US" b="1" dirty="0" err="1" smtClean="0">
                <a:solidFill>
                  <a:srgbClr val="FFFFFF"/>
                </a:solidFill>
              </a:rPr>
              <a:t>Chambon</a:t>
            </a:r>
            <a:r>
              <a:rPr lang="en-US" b="1" dirty="0" smtClean="0">
                <a:solidFill>
                  <a:srgbClr val="FFFFFF"/>
                </a:solidFill>
              </a:rPr>
              <a:t>, France who hid Jews from Nazis</a:t>
            </a:r>
          </a:p>
          <a:p>
            <a:pPr marL="809625" lvl="1" indent="-514350"/>
            <a:r>
              <a:rPr lang="en-US" b="1" dirty="0" smtClean="0">
                <a:solidFill>
                  <a:srgbClr val="FFFFFF"/>
                </a:solidFill>
              </a:rPr>
              <a:t>Oskar Schindler or </a:t>
            </a:r>
            <a:r>
              <a:rPr lang="en-US" b="1" dirty="0" err="1" smtClean="0">
                <a:solidFill>
                  <a:srgbClr val="FFFFFF"/>
                </a:solidFill>
              </a:rPr>
              <a:t>Raol</a:t>
            </a:r>
            <a:r>
              <a:rPr lang="en-US" b="1" dirty="0" smtClean="0">
                <a:solidFill>
                  <a:srgbClr val="FFFFFF"/>
                </a:solidFill>
              </a:rPr>
              <a:t> Wallenberg</a:t>
            </a:r>
          </a:p>
          <a:p>
            <a:pPr marL="514350" lvl="1" indent="-514350"/>
            <a:endParaRPr lang="en-US" b="1" dirty="0" smtClean="0">
              <a:solidFill>
                <a:srgbClr val="FFFFFF"/>
              </a:solidFill>
            </a:endParaRPr>
          </a:p>
          <a:p>
            <a:pPr marL="514350" lvl="1" indent="-514350"/>
            <a:r>
              <a:rPr lang="en-US" b="1" dirty="0" smtClean="0">
                <a:solidFill>
                  <a:srgbClr val="FFFFFF"/>
                </a:solidFill>
              </a:rPr>
              <a:t>David Hume: “I esteem the man whose self-love, by whatever means, is so directed as to give him a concern for others, and render him serviceable to society; as I hate or despise him who has no regard for anything beyond his own gratifications and enjoyments.”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FFFF"/>
                </a:solidFill>
              </a:rPr>
              <a:t>Self-interest Theory</a:t>
            </a:r>
            <a:endParaRPr lang="en-US" dirty="0">
              <a:solidFill>
                <a:srgbClr val="FFFFFF"/>
              </a:solidFill>
            </a:endParaRPr>
          </a:p>
        </p:txBody>
      </p:sp>
      <p:sp>
        <p:nvSpPr>
          <p:cNvPr id="3" name="Content Placeholder 2"/>
          <p:cNvSpPr>
            <a:spLocks noGrp="1"/>
          </p:cNvSpPr>
          <p:nvPr>
            <p:ph idx="1"/>
          </p:nvPr>
        </p:nvSpPr>
        <p:spPr>
          <a:xfrm>
            <a:off x="349624" y="1600200"/>
            <a:ext cx="7379032" cy="5257800"/>
          </a:xfrm>
        </p:spPr>
        <p:txBody>
          <a:bodyPr>
            <a:normAutofit/>
          </a:bodyPr>
          <a:lstStyle/>
          <a:p>
            <a:pPr marL="514350" indent="-514350">
              <a:buNone/>
            </a:pPr>
            <a:r>
              <a:rPr lang="en-US" b="1" dirty="0" smtClean="0">
                <a:solidFill>
                  <a:srgbClr val="FFFFFF"/>
                </a:solidFill>
              </a:rPr>
              <a:t>Fear of Punishment Argument</a:t>
            </a:r>
          </a:p>
          <a:p>
            <a:pPr marL="514350" indent="-514350"/>
            <a:r>
              <a:rPr lang="en-US" b="1" dirty="0" smtClean="0">
                <a:solidFill>
                  <a:srgbClr val="FFFFFF"/>
                </a:solidFill>
              </a:rPr>
              <a:t>Civil behavior results only from fear of being punished with a fine, ostracism, imprisonment, shame, etc.</a:t>
            </a:r>
          </a:p>
          <a:p>
            <a:pPr marL="514350" indent="-514350"/>
            <a:r>
              <a:rPr lang="en-US" b="1" dirty="0" smtClean="0">
                <a:solidFill>
                  <a:srgbClr val="FFFFFF"/>
                </a:solidFill>
              </a:rPr>
              <a:t>What would have if the police were to go on strike?</a:t>
            </a:r>
          </a:p>
          <a:p>
            <a:pPr marL="514350" indent="-514350"/>
            <a:r>
              <a:rPr lang="en-US" b="1" dirty="0" smtClean="0">
                <a:solidFill>
                  <a:srgbClr val="FFFFFF"/>
                </a:solidFill>
              </a:rPr>
              <a:t>Montreal, 17 October 1969</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FFFF"/>
                </a:solidFill>
              </a:rPr>
              <a:t>Self-interest Theory</a:t>
            </a:r>
            <a:endParaRPr lang="en-US" dirty="0">
              <a:solidFill>
                <a:srgbClr val="FFFFFF"/>
              </a:solidFill>
            </a:endParaRPr>
          </a:p>
        </p:txBody>
      </p:sp>
      <p:sp>
        <p:nvSpPr>
          <p:cNvPr id="3" name="Content Placeholder 2"/>
          <p:cNvSpPr>
            <a:spLocks noGrp="1"/>
          </p:cNvSpPr>
          <p:nvPr>
            <p:ph idx="1"/>
          </p:nvPr>
        </p:nvSpPr>
        <p:spPr>
          <a:xfrm>
            <a:off x="349624" y="1600200"/>
            <a:ext cx="7379032" cy="5257800"/>
          </a:xfrm>
        </p:spPr>
        <p:txBody>
          <a:bodyPr>
            <a:normAutofit/>
          </a:bodyPr>
          <a:lstStyle/>
          <a:p>
            <a:pPr marL="514350" indent="-514350">
              <a:buNone/>
            </a:pPr>
            <a:r>
              <a:rPr lang="en-US" b="1" dirty="0" smtClean="0">
                <a:solidFill>
                  <a:srgbClr val="FFFFFF"/>
                </a:solidFill>
              </a:rPr>
              <a:t>Fear of Punishment Argument</a:t>
            </a:r>
          </a:p>
          <a:p>
            <a:pPr marL="514350" indent="-514350"/>
            <a:r>
              <a:rPr lang="en-US" b="1" dirty="0" smtClean="0">
                <a:solidFill>
                  <a:srgbClr val="FFFFFF"/>
                </a:solidFill>
              </a:rPr>
              <a:t>Criticism</a:t>
            </a:r>
          </a:p>
          <a:p>
            <a:pPr marL="809625" lvl="1" indent="-514350"/>
            <a:r>
              <a:rPr lang="en-US" b="1" dirty="0" smtClean="0">
                <a:solidFill>
                  <a:srgbClr val="FFFFFF"/>
                </a:solidFill>
              </a:rPr>
              <a:t>What is the basis of this belief?</a:t>
            </a:r>
          </a:p>
          <a:p>
            <a:pPr marL="809625" lvl="1" indent="-514350"/>
            <a:r>
              <a:rPr lang="en-US" b="1" dirty="0" smtClean="0">
                <a:solidFill>
                  <a:srgbClr val="FFFFFF"/>
                </a:solidFill>
              </a:rPr>
              <a:t>Cynic might claim Mother Theresa acted out of fear of eternal damnation, but wouldn’t God know that and judge her accordingly</a:t>
            </a:r>
          </a:p>
          <a:p>
            <a:pPr marL="809625" lvl="1" indent="-514350"/>
            <a:r>
              <a:rPr lang="en-US" b="1" dirty="0" smtClean="0">
                <a:solidFill>
                  <a:srgbClr val="FFFFFF"/>
                </a:solidFill>
              </a:rPr>
              <a:t>Ring of </a:t>
            </a:r>
            <a:r>
              <a:rPr lang="en-US" b="1" dirty="0" err="1" smtClean="0">
                <a:solidFill>
                  <a:srgbClr val="FFFFFF"/>
                </a:solidFill>
              </a:rPr>
              <a:t>Gyges</a:t>
            </a:r>
            <a:r>
              <a:rPr lang="en-US" b="1" dirty="0" smtClean="0">
                <a:solidFill>
                  <a:srgbClr val="FFFFFF"/>
                </a:solidFill>
              </a:rPr>
              <a:t> (Plato): ring allows bearer to become invisible… what would you do with it?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FFFF"/>
                </a:solidFill>
              </a:rPr>
              <a:t>Ethics as </a:t>
            </a:r>
            <a:r>
              <a:rPr lang="en-US" sz="4800" dirty="0" err="1" smtClean="0">
                <a:solidFill>
                  <a:srgbClr val="FFFFFF"/>
                </a:solidFill>
              </a:rPr>
              <a:t>AoK</a:t>
            </a:r>
            <a:endParaRPr lang="en-US" dirty="0">
              <a:solidFill>
                <a:srgbClr val="FFFFFF"/>
              </a:solidFill>
            </a:endParaRPr>
          </a:p>
        </p:txBody>
      </p:sp>
      <p:sp>
        <p:nvSpPr>
          <p:cNvPr id="3" name="Content Placeholder 2"/>
          <p:cNvSpPr>
            <a:spLocks noGrp="1"/>
          </p:cNvSpPr>
          <p:nvPr>
            <p:ph idx="1"/>
          </p:nvPr>
        </p:nvSpPr>
        <p:spPr>
          <a:xfrm>
            <a:off x="349624" y="1600200"/>
            <a:ext cx="7086600" cy="4992667"/>
          </a:xfrm>
        </p:spPr>
        <p:txBody>
          <a:bodyPr>
            <a:normAutofit/>
          </a:bodyPr>
          <a:lstStyle/>
          <a:p>
            <a:r>
              <a:rPr lang="en-US" b="1" dirty="0" smtClean="0">
                <a:solidFill>
                  <a:srgbClr val="FFFFFF"/>
                </a:solidFill>
              </a:rPr>
              <a:t>“I cannot see how to refute the arguments for the subjectivity of ethical values, but I find myself incapable of believing that all that is wrong with wanton cruelty is that I don’t like it.”</a:t>
            </a:r>
          </a:p>
          <a:p>
            <a:pPr>
              <a:buNone/>
            </a:pPr>
            <a:r>
              <a:rPr lang="en-US" b="1" dirty="0" smtClean="0">
                <a:solidFill>
                  <a:srgbClr val="FFFFFF"/>
                </a:solidFill>
              </a:rPr>
              <a:t>—Bertrand Russell, 1872-1970</a:t>
            </a:r>
          </a:p>
          <a:p>
            <a:r>
              <a:rPr lang="en-US" b="1" dirty="0" smtClean="0">
                <a:solidFill>
                  <a:srgbClr val="FFFFFF"/>
                </a:solidFill>
              </a:rPr>
              <a:t>“When a stupid man is doing something he is ashamed of, he always declares it his duty.”</a:t>
            </a:r>
          </a:p>
          <a:p>
            <a:pPr>
              <a:buNone/>
            </a:pPr>
            <a:r>
              <a:rPr lang="en-US" b="1" dirty="0" smtClean="0">
                <a:solidFill>
                  <a:srgbClr val="FFFFFF"/>
                </a:solidFill>
              </a:rPr>
              <a:t>—George Bernard Shaw, 1856-1950</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FFFF"/>
                </a:solidFill>
              </a:rPr>
              <a:t>Theories of Ethics</a:t>
            </a:r>
            <a:endParaRPr lang="en-US" dirty="0">
              <a:solidFill>
                <a:srgbClr val="FFFFFF"/>
              </a:solidFill>
            </a:endParaRPr>
          </a:p>
        </p:txBody>
      </p:sp>
      <p:sp>
        <p:nvSpPr>
          <p:cNvPr id="3" name="Content Placeholder 2"/>
          <p:cNvSpPr>
            <a:spLocks noGrp="1"/>
          </p:cNvSpPr>
          <p:nvPr>
            <p:ph idx="1"/>
          </p:nvPr>
        </p:nvSpPr>
        <p:spPr>
          <a:xfrm>
            <a:off x="349624" y="1600200"/>
            <a:ext cx="7379032" cy="5257800"/>
          </a:xfrm>
        </p:spPr>
        <p:txBody>
          <a:bodyPr>
            <a:normAutofit/>
          </a:bodyPr>
          <a:lstStyle/>
          <a:p>
            <a:pPr marL="514350" indent="-514350">
              <a:buNone/>
            </a:pPr>
            <a:r>
              <a:rPr lang="en-US" b="1" dirty="0" smtClean="0">
                <a:solidFill>
                  <a:srgbClr val="FFFFFF"/>
                </a:solidFill>
              </a:rPr>
              <a:t>Systematic Approach</a:t>
            </a:r>
          </a:p>
          <a:p>
            <a:pPr marL="514350" indent="-514350"/>
            <a:r>
              <a:rPr lang="en-US" b="1" dirty="0" smtClean="0">
                <a:solidFill>
                  <a:srgbClr val="FFFFFF"/>
                </a:solidFill>
              </a:rPr>
              <a:t>Religious Ethics</a:t>
            </a:r>
          </a:p>
          <a:p>
            <a:pPr marL="514350" indent="-514350"/>
            <a:r>
              <a:rPr lang="en-US" b="1" dirty="0" smtClean="0">
                <a:solidFill>
                  <a:srgbClr val="FFFFFF"/>
                </a:solidFill>
              </a:rPr>
              <a:t>Duty Ethics</a:t>
            </a:r>
          </a:p>
          <a:p>
            <a:pPr marL="514350" indent="-514350"/>
            <a:r>
              <a:rPr lang="en-US" b="1" dirty="0" smtClean="0">
                <a:solidFill>
                  <a:srgbClr val="FFFFFF"/>
                </a:solidFill>
              </a:rPr>
              <a:t>Utilitarianism</a:t>
            </a:r>
          </a:p>
          <a:p>
            <a:pPr marL="514350" indent="-514350"/>
            <a:r>
              <a:rPr lang="en-US" b="1" dirty="0" smtClean="0">
                <a:solidFill>
                  <a:srgbClr val="FFFFFF"/>
                </a:solidFill>
              </a:rPr>
              <a:t>Immanuel Kant</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FFFF"/>
                </a:solidFill>
              </a:rPr>
              <a:t>Theories of Ethics</a:t>
            </a:r>
            <a:endParaRPr lang="en-US" dirty="0">
              <a:solidFill>
                <a:srgbClr val="FFFFFF"/>
              </a:solidFill>
            </a:endParaRPr>
          </a:p>
        </p:txBody>
      </p:sp>
      <p:sp>
        <p:nvSpPr>
          <p:cNvPr id="3" name="Content Placeholder 2"/>
          <p:cNvSpPr>
            <a:spLocks noGrp="1"/>
          </p:cNvSpPr>
          <p:nvPr>
            <p:ph idx="1"/>
          </p:nvPr>
        </p:nvSpPr>
        <p:spPr>
          <a:xfrm>
            <a:off x="349624" y="1600200"/>
            <a:ext cx="7379032" cy="5257800"/>
          </a:xfrm>
        </p:spPr>
        <p:txBody>
          <a:bodyPr>
            <a:normAutofit/>
          </a:bodyPr>
          <a:lstStyle/>
          <a:p>
            <a:pPr marL="514350" indent="-514350">
              <a:buNone/>
            </a:pPr>
            <a:r>
              <a:rPr lang="en-US" b="1" dirty="0" smtClean="0">
                <a:solidFill>
                  <a:srgbClr val="FFFFFF"/>
                </a:solidFill>
              </a:rPr>
              <a:t>Religious Ethics</a:t>
            </a:r>
          </a:p>
          <a:p>
            <a:pPr marL="514350" indent="-514350"/>
            <a:endParaRPr lang="en-US" b="1" dirty="0" smtClean="0">
              <a:solidFill>
                <a:srgbClr val="FFFFFF"/>
              </a:solidFill>
            </a:endParaRPr>
          </a:p>
          <a:p>
            <a:pPr marL="514350" indent="-514350"/>
            <a:r>
              <a:rPr lang="en-US" b="1" dirty="0" smtClean="0">
                <a:solidFill>
                  <a:srgbClr val="FFFFFF"/>
                </a:solidFill>
              </a:rPr>
              <a:t>Religion like an authoritative rule book</a:t>
            </a:r>
          </a:p>
          <a:p>
            <a:pPr marL="514350" indent="-514350"/>
            <a:r>
              <a:rPr lang="en-US" b="1" dirty="0" smtClean="0">
                <a:solidFill>
                  <a:srgbClr val="FFFFFF"/>
                </a:solidFill>
              </a:rPr>
              <a:t>Source of moral insight &amp; ethical guidance</a:t>
            </a:r>
          </a:p>
          <a:p>
            <a:pPr marL="514350" indent="-514350"/>
            <a:r>
              <a:rPr lang="en-US" b="1" dirty="0" smtClean="0">
                <a:solidFill>
                  <a:srgbClr val="FFFFFF"/>
                </a:solidFill>
              </a:rPr>
              <a:t>Does that mean we do not have to think about ethics, that we have no responsibility to reflect on ethics?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FFFF"/>
                </a:solidFill>
              </a:rPr>
              <a:t>Theories of Ethics</a:t>
            </a:r>
            <a:endParaRPr lang="en-US" dirty="0">
              <a:solidFill>
                <a:srgbClr val="FFFFFF"/>
              </a:solidFill>
            </a:endParaRPr>
          </a:p>
        </p:txBody>
      </p:sp>
      <p:sp>
        <p:nvSpPr>
          <p:cNvPr id="3" name="Content Placeholder 2"/>
          <p:cNvSpPr>
            <a:spLocks noGrp="1"/>
          </p:cNvSpPr>
          <p:nvPr>
            <p:ph idx="1"/>
          </p:nvPr>
        </p:nvSpPr>
        <p:spPr>
          <a:xfrm>
            <a:off x="349624" y="1600200"/>
            <a:ext cx="7379032" cy="5257800"/>
          </a:xfrm>
        </p:spPr>
        <p:txBody>
          <a:bodyPr>
            <a:normAutofit/>
          </a:bodyPr>
          <a:lstStyle/>
          <a:p>
            <a:pPr marL="514350" indent="-514350">
              <a:buNone/>
            </a:pPr>
            <a:r>
              <a:rPr lang="en-US" b="1" dirty="0" smtClean="0">
                <a:solidFill>
                  <a:srgbClr val="FFFFFF"/>
                </a:solidFill>
              </a:rPr>
              <a:t>Religious Ethics</a:t>
            </a:r>
          </a:p>
          <a:p>
            <a:pPr marL="514350" indent="-514350"/>
            <a:r>
              <a:rPr lang="en-US" b="1" dirty="0" smtClean="0">
                <a:solidFill>
                  <a:srgbClr val="FFFFFF"/>
                </a:solidFill>
              </a:rPr>
              <a:t>What about free will?</a:t>
            </a:r>
          </a:p>
          <a:p>
            <a:pPr marL="514350" indent="-514350"/>
            <a:r>
              <a:rPr lang="en-US" b="1" dirty="0" smtClean="0">
                <a:solidFill>
                  <a:srgbClr val="FFFFFF"/>
                </a:solidFill>
              </a:rPr>
              <a:t>What about the ‘idolatry of literalism?”</a:t>
            </a:r>
          </a:p>
          <a:p>
            <a:pPr marL="514350" indent="-514350"/>
            <a:endParaRPr lang="en-US" b="1" dirty="0" smtClean="0">
              <a:solidFill>
                <a:srgbClr val="FFFFFF"/>
              </a:solidFill>
            </a:endParaRPr>
          </a:p>
          <a:p>
            <a:pPr marL="514350" indent="-514350"/>
            <a:r>
              <a:rPr lang="en-US" b="1" dirty="0" smtClean="0">
                <a:solidFill>
                  <a:srgbClr val="FFFFFF"/>
                </a:solidFill>
              </a:rPr>
              <a:t>Exodus 35:2 proclaims that anyone who works on the Sabbath should be put to death</a:t>
            </a:r>
          </a:p>
          <a:p>
            <a:pPr marL="514350" indent="-514350"/>
            <a:endParaRPr lang="en-US" b="1" dirty="0" smtClean="0">
              <a:solidFill>
                <a:srgbClr val="FFFFFF"/>
              </a:solidFill>
            </a:endParaRPr>
          </a:p>
          <a:p>
            <a:pPr marL="514350" indent="-514350"/>
            <a:r>
              <a:rPr lang="en-US" b="1" dirty="0" smtClean="0">
                <a:solidFill>
                  <a:srgbClr val="FFFFFF"/>
                </a:solidFill>
              </a:rPr>
              <a:t>spirit of the code or the letter of the code?</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FFFF"/>
                </a:solidFill>
              </a:rPr>
              <a:t>Theories of Ethics</a:t>
            </a:r>
            <a:endParaRPr lang="en-US" dirty="0">
              <a:solidFill>
                <a:srgbClr val="FFFFFF"/>
              </a:solidFill>
            </a:endParaRPr>
          </a:p>
        </p:txBody>
      </p:sp>
      <p:sp>
        <p:nvSpPr>
          <p:cNvPr id="3" name="Content Placeholder 2"/>
          <p:cNvSpPr>
            <a:spLocks noGrp="1"/>
          </p:cNvSpPr>
          <p:nvPr>
            <p:ph idx="1"/>
          </p:nvPr>
        </p:nvSpPr>
        <p:spPr>
          <a:xfrm>
            <a:off x="349624" y="1600200"/>
            <a:ext cx="7379032" cy="5257800"/>
          </a:xfrm>
        </p:spPr>
        <p:txBody>
          <a:bodyPr>
            <a:normAutofit/>
          </a:bodyPr>
          <a:lstStyle/>
          <a:p>
            <a:pPr marL="514350" indent="-514350">
              <a:buNone/>
            </a:pPr>
            <a:r>
              <a:rPr lang="en-US" b="1" dirty="0" smtClean="0">
                <a:solidFill>
                  <a:srgbClr val="FFFFFF"/>
                </a:solidFill>
              </a:rPr>
              <a:t>Religious Ethics</a:t>
            </a:r>
          </a:p>
          <a:p>
            <a:pPr marL="514350" indent="-514350"/>
            <a:r>
              <a:rPr lang="en-US" b="1" dirty="0" smtClean="0">
                <a:solidFill>
                  <a:srgbClr val="FFFFFF"/>
                </a:solidFill>
              </a:rPr>
              <a:t>Plato (428-348 BCE)</a:t>
            </a:r>
          </a:p>
          <a:p>
            <a:pPr marL="809625" lvl="1" indent="-514350"/>
            <a:endParaRPr lang="en-US" b="1" dirty="0" smtClean="0">
              <a:solidFill>
                <a:srgbClr val="FFFFFF"/>
              </a:solidFill>
            </a:endParaRPr>
          </a:p>
          <a:p>
            <a:pPr marL="809625" lvl="1" indent="-514350"/>
            <a:r>
              <a:rPr lang="en-US" b="1" dirty="0" smtClean="0">
                <a:solidFill>
                  <a:srgbClr val="FFFFFF"/>
                </a:solidFill>
              </a:rPr>
              <a:t>cannot derive ethics from religion</a:t>
            </a:r>
          </a:p>
          <a:p>
            <a:pPr marL="809625" lvl="1" indent="-514350"/>
            <a:endParaRPr lang="en-US" b="1" dirty="0" smtClean="0">
              <a:solidFill>
                <a:srgbClr val="FFFFFF"/>
              </a:solidFill>
            </a:endParaRPr>
          </a:p>
          <a:p>
            <a:pPr marL="809625" lvl="1" indent="-514350"/>
            <a:r>
              <a:rPr lang="en-US" b="1" dirty="0" smtClean="0">
                <a:solidFill>
                  <a:srgbClr val="FFFFFF"/>
                </a:solidFill>
              </a:rPr>
              <a:t>Is something good because God says it is good, or does God say that it is good because it is good?</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FFFF"/>
                </a:solidFill>
              </a:rPr>
              <a:t>Theories of Ethics</a:t>
            </a:r>
            <a:endParaRPr lang="en-US" dirty="0">
              <a:solidFill>
                <a:srgbClr val="FFFFFF"/>
              </a:solidFill>
            </a:endParaRPr>
          </a:p>
        </p:txBody>
      </p:sp>
      <p:sp>
        <p:nvSpPr>
          <p:cNvPr id="3" name="Content Placeholder 2"/>
          <p:cNvSpPr>
            <a:spLocks noGrp="1"/>
          </p:cNvSpPr>
          <p:nvPr>
            <p:ph idx="1"/>
          </p:nvPr>
        </p:nvSpPr>
        <p:spPr>
          <a:xfrm>
            <a:off x="349624" y="1600200"/>
            <a:ext cx="7379032" cy="5257800"/>
          </a:xfrm>
        </p:spPr>
        <p:txBody>
          <a:bodyPr>
            <a:normAutofit/>
          </a:bodyPr>
          <a:lstStyle/>
          <a:p>
            <a:pPr marL="514350" indent="-514350">
              <a:buNone/>
            </a:pPr>
            <a:r>
              <a:rPr lang="en-US" b="1" dirty="0" smtClean="0">
                <a:solidFill>
                  <a:srgbClr val="FFFFFF"/>
                </a:solidFill>
              </a:rPr>
              <a:t>Religious Ethics</a:t>
            </a:r>
          </a:p>
          <a:p>
            <a:pPr marL="514350" indent="-514350"/>
            <a:r>
              <a:rPr lang="en-US" b="1" dirty="0" smtClean="0">
                <a:solidFill>
                  <a:srgbClr val="FFFFFF"/>
                </a:solidFill>
              </a:rPr>
              <a:t>Plato (428-348 BCE)</a:t>
            </a:r>
          </a:p>
          <a:p>
            <a:pPr marL="809625" lvl="1" indent="-514350"/>
            <a:endParaRPr lang="en-US" b="1" dirty="0" smtClean="0">
              <a:solidFill>
                <a:srgbClr val="FFFFFF"/>
              </a:solidFill>
            </a:endParaRPr>
          </a:p>
          <a:p>
            <a:pPr marL="809625" lvl="1" indent="-514350"/>
            <a:r>
              <a:rPr lang="en-US" b="1" dirty="0" smtClean="0">
                <a:solidFill>
                  <a:srgbClr val="FFFFFF"/>
                </a:solidFill>
              </a:rPr>
              <a:t>God says it is good: what if God decides that murder is good</a:t>
            </a:r>
          </a:p>
          <a:p>
            <a:pPr marL="809625" lvl="1" indent="-514350"/>
            <a:endParaRPr lang="en-US" b="1" dirty="0" smtClean="0">
              <a:solidFill>
                <a:srgbClr val="FFFFFF"/>
              </a:solidFill>
            </a:endParaRPr>
          </a:p>
          <a:p>
            <a:pPr marL="809625" lvl="1" indent="-514350"/>
            <a:r>
              <a:rPr lang="en-US" b="1" dirty="0" smtClean="0">
                <a:solidFill>
                  <a:srgbClr val="FFFFFF"/>
                </a:solidFill>
              </a:rPr>
              <a:t>Good because it is good: are values independent of God?  Do we need to appeal to God to justify them?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FFFF"/>
                </a:solidFill>
              </a:rPr>
              <a:t>Theories of Ethics</a:t>
            </a:r>
            <a:endParaRPr lang="en-US" dirty="0">
              <a:solidFill>
                <a:srgbClr val="FFFFFF"/>
              </a:solidFill>
            </a:endParaRPr>
          </a:p>
        </p:txBody>
      </p:sp>
      <p:sp>
        <p:nvSpPr>
          <p:cNvPr id="3" name="Content Placeholder 2"/>
          <p:cNvSpPr>
            <a:spLocks noGrp="1"/>
          </p:cNvSpPr>
          <p:nvPr>
            <p:ph idx="1"/>
          </p:nvPr>
        </p:nvSpPr>
        <p:spPr>
          <a:xfrm>
            <a:off x="349624" y="1600200"/>
            <a:ext cx="7379032" cy="5257800"/>
          </a:xfrm>
        </p:spPr>
        <p:txBody>
          <a:bodyPr>
            <a:normAutofit/>
          </a:bodyPr>
          <a:lstStyle/>
          <a:p>
            <a:pPr marL="514350" indent="-514350">
              <a:buNone/>
            </a:pPr>
            <a:r>
              <a:rPr lang="en-US" b="1" dirty="0" smtClean="0">
                <a:solidFill>
                  <a:srgbClr val="FFFFFF"/>
                </a:solidFill>
              </a:rPr>
              <a:t>Religious Ethics</a:t>
            </a:r>
          </a:p>
          <a:p>
            <a:pPr marL="514350" indent="-514350"/>
            <a:r>
              <a:rPr lang="en-US" b="1" dirty="0" smtClean="0">
                <a:solidFill>
                  <a:srgbClr val="FFFFFF"/>
                </a:solidFill>
              </a:rPr>
              <a:t>Matthew 19:24: “It is easier for a camel to go through the eye of a needle than it is for a rich man to enter the kingdom of God.”—How should we interpret this?</a:t>
            </a:r>
          </a:p>
          <a:p>
            <a:pPr marL="514350" indent="-514350"/>
            <a:r>
              <a:rPr lang="en-US" b="1" dirty="0" smtClean="0">
                <a:solidFill>
                  <a:srgbClr val="FFFFFF"/>
                </a:solidFill>
              </a:rPr>
              <a:t>Can a person be a good Catholic if they practice birth control?</a:t>
            </a:r>
          </a:p>
          <a:p>
            <a:pPr marL="514350" indent="-514350"/>
            <a:r>
              <a:rPr lang="en-US" b="1" dirty="0" smtClean="0">
                <a:solidFill>
                  <a:srgbClr val="FFFFFF"/>
                </a:solidFill>
              </a:rPr>
              <a:t>Fyodor Dostoevsky (1821-1881): “if God is dead, everything </a:t>
            </a:r>
            <a:r>
              <a:rPr lang="en-US" b="1" smtClean="0">
                <a:solidFill>
                  <a:srgbClr val="FFFFFF"/>
                </a:solidFill>
              </a:rPr>
              <a:t>is permitted.”</a:t>
            </a:r>
            <a:endParaRPr lang="en-US" b="1" dirty="0" smtClean="0">
              <a:solidFill>
                <a:srgbClr val="FFFFFF"/>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FFFF"/>
                </a:solidFill>
              </a:rPr>
              <a:t>Theories of Ethics</a:t>
            </a:r>
            <a:endParaRPr lang="en-US" dirty="0">
              <a:solidFill>
                <a:srgbClr val="FFFFFF"/>
              </a:solidFill>
            </a:endParaRPr>
          </a:p>
        </p:txBody>
      </p:sp>
      <p:sp>
        <p:nvSpPr>
          <p:cNvPr id="3" name="Content Placeholder 2"/>
          <p:cNvSpPr>
            <a:spLocks noGrp="1"/>
          </p:cNvSpPr>
          <p:nvPr>
            <p:ph idx="1"/>
          </p:nvPr>
        </p:nvSpPr>
        <p:spPr>
          <a:xfrm>
            <a:off x="349624" y="1600200"/>
            <a:ext cx="7379032" cy="5257800"/>
          </a:xfrm>
        </p:spPr>
        <p:txBody>
          <a:bodyPr>
            <a:normAutofit/>
          </a:bodyPr>
          <a:lstStyle/>
          <a:p>
            <a:pPr marL="514350" indent="-514350">
              <a:buNone/>
            </a:pPr>
            <a:r>
              <a:rPr lang="en-US" b="1" dirty="0" smtClean="0">
                <a:solidFill>
                  <a:srgbClr val="FFFFFF"/>
                </a:solidFill>
              </a:rPr>
              <a:t>Duty Ethics</a:t>
            </a:r>
            <a:endParaRPr lang="en-US" b="1" dirty="0" smtClean="0">
              <a:solidFill>
                <a:srgbClr val="FFFFFF"/>
              </a:solidFill>
            </a:endParaRPr>
          </a:p>
          <a:p>
            <a:pPr marL="514350" indent="-514350"/>
            <a:endParaRPr lang="en-US" b="1" dirty="0" smtClean="0">
              <a:solidFill>
                <a:srgbClr val="FFFFFF"/>
              </a:solidFill>
            </a:endParaRPr>
          </a:p>
          <a:p>
            <a:pPr marL="514350" indent="-514350"/>
            <a:r>
              <a:rPr lang="en-US" b="1" dirty="0" smtClean="0">
                <a:solidFill>
                  <a:srgbClr val="FFFFFF"/>
                </a:solidFill>
              </a:rPr>
              <a:t>ethics centered on fulfilling obligations</a:t>
            </a:r>
          </a:p>
          <a:p>
            <a:pPr marL="514350" indent="-514350"/>
            <a:r>
              <a:rPr lang="en-US" b="1" dirty="0" smtClean="0">
                <a:solidFill>
                  <a:srgbClr val="FFFFFF"/>
                </a:solidFill>
              </a:rPr>
              <a:t>duty-based ethics = </a:t>
            </a:r>
            <a:r>
              <a:rPr lang="en-US" b="1" dirty="0" smtClean="0">
                <a:solidFill>
                  <a:srgbClr val="FFFF00"/>
                </a:solidFill>
              </a:rPr>
              <a:t>deontological approach</a:t>
            </a:r>
          </a:p>
          <a:p>
            <a:pPr marL="514350" indent="-514350"/>
            <a:r>
              <a:rPr lang="en-US" b="1" dirty="0" smtClean="0">
                <a:solidFill>
                  <a:srgbClr val="FFFFFF"/>
                </a:solidFill>
              </a:rPr>
              <a:t>morality of an action is judge by adherence to rule</a:t>
            </a:r>
          </a:p>
          <a:p>
            <a:pPr marL="514350" indent="-514350">
              <a:buNone/>
            </a:pPr>
            <a:endParaRPr lang="en-US" b="1" dirty="0" smtClean="0">
              <a:solidFill>
                <a:srgbClr val="FFFFFF"/>
              </a:solidFill>
            </a:endParaRPr>
          </a:p>
          <a:p>
            <a:pPr marL="514350" indent="-514350"/>
            <a:endParaRPr lang="en-US" b="1" dirty="0" smtClean="0">
              <a:solidFill>
                <a:srgbClr val="FFFFFF"/>
              </a:solidFill>
            </a:endParaRPr>
          </a:p>
          <a:p>
            <a:pPr marL="514350" indent="-514350"/>
            <a:endParaRPr lang="en-US" b="1" dirty="0" smtClean="0">
              <a:solidFill>
                <a:srgbClr val="FFFFFF"/>
              </a:solidFill>
            </a:endParaRPr>
          </a:p>
          <a:p>
            <a:pPr marL="809625" lvl="1" indent="-514350">
              <a:buNone/>
            </a:pPr>
            <a:endParaRPr lang="en-US" b="1" dirty="0" smtClean="0">
              <a:solidFill>
                <a:srgbClr val="FFFFFF"/>
              </a:solidFill>
            </a:endParaRPr>
          </a:p>
          <a:p>
            <a:pPr marL="514350" indent="-514350"/>
            <a:endParaRPr lang="en-US" b="1" dirty="0" smtClean="0">
              <a:solidFill>
                <a:srgbClr val="FFFFFF"/>
              </a:solidFill>
            </a:endParaRPr>
          </a:p>
          <a:p>
            <a:pPr marL="514350" indent="-514350"/>
            <a:endParaRPr lang="en-US" b="1" dirty="0" smtClean="0">
              <a:solidFill>
                <a:srgbClr val="FFFFFF"/>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FFFF"/>
                </a:solidFill>
              </a:rPr>
              <a:t>Theories of Ethics</a:t>
            </a:r>
            <a:endParaRPr lang="en-US" dirty="0">
              <a:solidFill>
                <a:srgbClr val="FFFFFF"/>
              </a:solidFill>
            </a:endParaRPr>
          </a:p>
        </p:txBody>
      </p:sp>
      <p:sp>
        <p:nvSpPr>
          <p:cNvPr id="3" name="Content Placeholder 2"/>
          <p:cNvSpPr>
            <a:spLocks noGrp="1"/>
          </p:cNvSpPr>
          <p:nvPr>
            <p:ph idx="1"/>
          </p:nvPr>
        </p:nvSpPr>
        <p:spPr>
          <a:xfrm>
            <a:off x="349624" y="1600200"/>
            <a:ext cx="7379032" cy="5257800"/>
          </a:xfrm>
        </p:spPr>
        <p:txBody>
          <a:bodyPr>
            <a:normAutofit/>
          </a:bodyPr>
          <a:lstStyle/>
          <a:p>
            <a:pPr marL="514350" indent="-514350">
              <a:buNone/>
            </a:pPr>
            <a:r>
              <a:rPr lang="en-US" b="1" dirty="0" smtClean="0">
                <a:solidFill>
                  <a:srgbClr val="FFFFFF"/>
                </a:solidFill>
              </a:rPr>
              <a:t>Duty Ethics</a:t>
            </a:r>
            <a:endParaRPr lang="en-US" b="1" dirty="0" smtClean="0">
              <a:solidFill>
                <a:srgbClr val="FFFFFF"/>
              </a:solidFill>
            </a:endParaRPr>
          </a:p>
          <a:p>
            <a:pPr marL="514350" indent="-514350"/>
            <a:endParaRPr lang="en-US" b="1" dirty="0" smtClean="0">
              <a:solidFill>
                <a:srgbClr val="FFFFFF"/>
              </a:solidFill>
            </a:endParaRPr>
          </a:p>
          <a:p>
            <a:pPr marL="514350" indent="-514350"/>
            <a:r>
              <a:rPr lang="en-US" b="1" dirty="0" smtClean="0">
                <a:solidFill>
                  <a:srgbClr val="FFFFFF"/>
                </a:solidFill>
              </a:rPr>
              <a:t>What about rights?</a:t>
            </a:r>
          </a:p>
          <a:p>
            <a:pPr marL="514350" indent="-514350"/>
            <a:r>
              <a:rPr lang="en-US" b="1" dirty="0" smtClean="0">
                <a:solidFill>
                  <a:srgbClr val="FFFFFF"/>
                </a:solidFill>
              </a:rPr>
              <a:t>duty/rights connected</a:t>
            </a:r>
          </a:p>
          <a:p>
            <a:pPr marL="809625" lvl="1" indent="-514350"/>
            <a:r>
              <a:rPr lang="en-US" b="1" dirty="0" smtClean="0">
                <a:solidFill>
                  <a:srgbClr val="FFFFFF"/>
                </a:solidFill>
              </a:rPr>
              <a:t>duty not to steal/right to property</a:t>
            </a:r>
          </a:p>
          <a:p>
            <a:pPr marL="809625" lvl="1" indent="-514350"/>
            <a:r>
              <a:rPr lang="en-US" b="1" dirty="0" smtClean="0">
                <a:solidFill>
                  <a:srgbClr val="FFFFFF"/>
                </a:solidFill>
              </a:rPr>
              <a:t>right to life/ duty not to kill</a:t>
            </a:r>
          </a:p>
          <a:p>
            <a:pPr marL="514350" indent="-514350"/>
            <a:r>
              <a:rPr lang="en-US" b="1" dirty="0" smtClean="0">
                <a:solidFill>
                  <a:srgbClr val="FFFFFF"/>
                </a:solidFill>
              </a:rPr>
              <a:t>How are these justified?</a:t>
            </a:r>
          </a:p>
          <a:p>
            <a:pPr marL="809625" lvl="1" indent="-514350"/>
            <a:endParaRPr lang="en-US" b="1" dirty="0" smtClean="0">
              <a:solidFill>
                <a:srgbClr val="FFFFFF"/>
              </a:solidFill>
            </a:endParaRPr>
          </a:p>
          <a:p>
            <a:pPr marL="809625" lvl="1" indent="-514350">
              <a:buNone/>
            </a:pPr>
            <a:endParaRPr lang="en-US" b="1" dirty="0" smtClean="0">
              <a:solidFill>
                <a:srgbClr val="FFFFFF"/>
              </a:solidFill>
            </a:endParaRPr>
          </a:p>
          <a:p>
            <a:pPr marL="514350" indent="-514350"/>
            <a:endParaRPr lang="en-US" b="1" dirty="0" smtClean="0">
              <a:solidFill>
                <a:srgbClr val="FFFFFF"/>
              </a:solidFill>
            </a:endParaRPr>
          </a:p>
          <a:p>
            <a:pPr marL="514350" indent="-514350"/>
            <a:endParaRPr lang="en-US" b="1" dirty="0" smtClean="0">
              <a:solidFill>
                <a:srgbClr val="FFFFFF"/>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FFFF"/>
                </a:solidFill>
              </a:rPr>
              <a:t>Theories of Ethics</a:t>
            </a:r>
            <a:endParaRPr lang="en-US" dirty="0">
              <a:solidFill>
                <a:srgbClr val="FFFFFF"/>
              </a:solidFill>
            </a:endParaRPr>
          </a:p>
        </p:txBody>
      </p:sp>
      <p:sp>
        <p:nvSpPr>
          <p:cNvPr id="3" name="Content Placeholder 2"/>
          <p:cNvSpPr>
            <a:spLocks noGrp="1"/>
          </p:cNvSpPr>
          <p:nvPr>
            <p:ph idx="1"/>
          </p:nvPr>
        </p:nvSpPr>
        <p:spPr>
          <a:xfrm>
            <a:off x="349624" y="1256273"/>
            <a:ext cx="7379032" cy="5601727"/>
          </a:xfrm>
        </p:spPr>
        <p:txBody>
          <a:bodyPr>
            <a:normAutofit/>
          </a:bodyPr>
          <a:lstStyle/>
          <a:p>
            <a:pPr marL="514350" indent="-514350">
              <a:buNone/>
            </a:pPr>
            <a:r>
              <a:rPr lang="en-US" b="1" dirty="0" smtClean="0">
                <a:solidFill>
                  <a:srgbClr val="FFFFFF"/>
                </a:solidFill>
              </a:rPr>
              <a:t>Duty Ethics:  Kantian Ethics</a:t>
            </a:r>
            <a:endParaRPr lang="en-US" b="1" dirty="0" smtClean="0">
              <a:solidFill>
                <a:srgbClr val="FFFFFF"/>
              </a:solidFill>
            </a:endParaRPr>
          </a:p>
          <a:p>
            <a:pPr marL="514350" indent="-514350"/>
            <a:endParaRPr lang="en-US" b="1" dirty="0" smtClean="0">
              <a:solidFill>
                <a:srgbClr val="FFFFFF"/>
              </a:solidFill>
            </a:endParaRPr>
          </a:p>
          <a:p>
            <a:pPr marL="514350" indent="-514350"/>
            <a:r>
              <a:rPr lang="en-US" b="1" dirty="0" smtClean="0">
                <a:solidFill>
                  <a:srgbClr val="FFFFFF"/>
                </a:solidFill>
              </a:rPr>
              <a:t>Immanuel Kant, 1724-1804</a:t>
            </a:r>
          </a:p>
          <a:p>
            <a:pPr marL="514350" indent="-514350"/>
            <a:r>
              <a:rPr lang="en-US" b="1" dirty="0" smtClean="0">
                <a:solidFill>
                  <a:srgbClr val="FFFFFF"/>
                </a:solidFill>
              </a:rPr>
              <a:t>duties are not arbitrary and can be determined by reason</a:t>
            </a:r>
          </a:p>
          <a:p>
            <a:pPr marL="514350" indent="-514350"/>
            <a:r>
              <a:rPr lang="en-US" b="1" dirty="0" smtClean="0">
                <a:solidFill>
                  <a:srgbClr val="FFFFFF"/>
                </a:solidFill>
              </a:rPr>
              <a:t>categorical imperative: categorically imputes duties across situational variables	</a:t>
            </a:r>
          </a:p>
          <a:p>
            <a:pPr marL="514350" indent="-514350"/>
            <a:endParaRPr lang="en-US" b="1" dirty="0" smtClean="0">
              <a:solidFill>
                <a:srgbClr val="FFFFFF"/>
              </a:solidFill>
            </a:endParaRPr>
          </a:p>
          <a:p>
            <a:pPr marL="809625" lvl="1" indent="-514350">
              <a:buNone/>
            </a:pPr>
            <a:endParaRPr lang="en-US" b="1" dirty="0" smtClean="0">
              <a:solidFill>
                <a:srgbClr val="FFFFFF"/>
              </a:solidFill>
            </a:endParaRPr>
          </a:p>
          <a:p>
            <a:pPr marL="809625" lvl="1" indent="-514350">
              <a:buNone/>
            </a:pPr>
            <a:endParaRPr lang="en-US" b="1" dirty="0" smtClean="0">
              <a:solidFill>
                <a:srgbClr val="FFFFFF"/>
              </a:solidFill>
            </a:endParaRPr>
          </a:p>
          <a:p>
            <a:pPr marL="514350" indent="-514350"/>
            <a:endParaRPr lang="en-US" b="1" dirty="0" smtClean="0">
              <a:solidFill>
                <a:srgbClr val="FFFFFF"/>
              </a:solidFill>
            </a:endParaRPr>
          </a:p>
          <a:p>
            <a:pPr marL="514350" indent="-514350"/>
            <a:endParaRPr lang="en-US" b="1" dirty="0" smtClean="0">
              <a:solidFill>
                <a:srgbClr val="FFFFFF"/>
              </a:solidFill>
            </a:endParaRPr>
          </a:p>
        </p:txBody>
      </p:sp>
      <p:pic>
        <p:nvPicPr>
          <p:cNvPr id="4" name="Picture 3" descr="20080518192941!Immanuel_Kant_(painted_portrait).jpg"/>
          <p:cNvPicPr>
            <a:picLocks noChangeAspect="1"/>
          </p:cNvPicPr>
          <p:nvPr/>
        </p:nvPicPr>
        <p:blipFill>
          <a:blip r:embed="rId2"/>
          <a:stretch>
            <a:fillRect/>
          </a:stretch>
        </p:blipFill>
        <p:spPr>
          <a:xfrm flipH="1">
            <a:off x="7035238" y="0"/>
            <a:ext cx="2108762" cy="2661055"/>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FFFF"/>
                </a:solidFill>
              </a:rPr>
              <a:t>Theories of Ethics</a:t>
            </a:r>
            <a:endParaRPr lang="en-US" dirty="0">
              <a:solidFill>
                <a:srgbClr val="FFFFFF"/>
              </a:solidFill>
            </a:endParaRPr>
          </a:p>
        </p:txBody>
      </p:sp>
      <p:sp>
        <p:nvSpPr>
          <p:cNvPr id="3" name="Content Placeholder 2"/>
          <p:cNvSpPr>
            <a:spLocks noGrp="1"/>
          </p:cNvSpPr>
          <p:nvPr>
            <p:ph idx="1"/>
          </p:nvPr>
        </p:nvSpPr>
        <p:spPr>
          <a:xfrm>
            <a:off x="349624" y="1256273"/>
            <a:ext cx="7379032" cy="5601727"/>
          </a:xfrm>
        </p:spPr>
        <p:txBody>
          <a:bodyPr>
            <a:normAutofit fontScale="92500" lnSpcReduction="10000"/>
          </a:bodyPr>
          <a:lstStyle/>
          <a:p>
            <a:pPr marL="514350" indent="-514350">
              <a:buNone/>
            </a:pPr>
            <a:r>
              <a:rPr lang="en-US" b="1" dirty="0" smtClean="0">
                <a:solidFill>
                  <a:srgbClr val="FFFFFF"/>
                </a:solidFill>
              </a:rPr>
              <a:t>Duty Ethics:  Kantian Ethics</a:t>
            </a:r>
            <a:endParaRPr lang="en-US" b="1" dirty="0" smtClean="0">
              <a:solidFill>
                <a:srgbClr val="FFFFFF"/>
              </a:solidFill>
            </a:endParaRPr>
          </a:p>
          <a:p>
            <a:pPr marL="514350" indent="-514350"/>
            <a:endParaRPr lang="en-US" b="1" dirty="0" smtClean="0">
              <a:solidFill>
                <a:srgbClr val="FFFFFF"/>
              </a:solidFill>
            </a:endParaRPr>
          </a:p>
          <a:p>
            <a:pPr marL="514350" indent="-514350">
              <a:buFont typeface="+mj-lt"/>
              <a:buAutoNum type="arabicPeriod"/>
            </a:pPr>
            <a:r>
              <a:rPr lang="en-US" b="1" dirty="0" smtClean="0"/>
              <a:t>“act </a:t>
            </a:r>
            <a:r>
              <a:rPr lang="en-US" b="1" dirty="0" smtClean="0"/>
              <a:t>only according to that maxim whereby you can at the same time will that it should become a universal </a:t>
            </a:r>
            <a:r>
              <a:rPr lang="en-US" b="1" dirty="0" smtClean="0"/>
              <a:t>law”</a:t>
            </a:r>
          </a:p>
          <a:p>
            <a:pPr marL="514350" indent="-514350">
              <a:buFont typeface="+mj-lt"/>
              <a:buAutoNum type="arabicPeriod"/>
            </a:pPr>
            <a:r>
              <a:rPr lang="en-US" b="1" dirty="0" smtClean="0"/>
              <a:t>"act in such a way that you treat humanity, whether in your own person or in the person of any other, always at the same time as an end and never merely as a </a:t>
            </a:r>
            <a:r>
              <a:rPr lang="en-US" b="1" dirty="0" smtClean="0"/>
              <a:t>means”</a:t>
            </a:r>
          </a:p>
          <a:p>
            <a:pPr marL="514350" indent="-514350">
              <a:buFont typeface="+mj-lt"/>
              <a:buAutoNum type="arabicPeriod"/>
            </a:pPr>
            <a:r>
              <a:rPr lang="en-US" b="1" dirty="0" smtClean="0"/>
              <a:t>“every </a:t>
            </a:r>
            <a:r>
              <a:rPr lang="en-US" b="1" dirty="0" smtClean="0"/>
              <a:t>rational being must so act as if he were through his maxim always a legislating member in the universal kingdom of ends</a:t>
            </a:r>
            <a:r>
              <a:rPr lang="en-US" b="1" dirty="0" smtClean="0"/>
              <a:t>.”</a:t>
            </a:r>
            <a:endParaRPr lang="en-US" b="1" dirty="0" smtClean="0">
              <a:solidFill>
                <a:srgbClr val="FFFFFF"/>
              </a:solidFill>
            </a:endParaRPr>
          </a:p>
          <a:p>
            <a:pPr marL="809625" lvl="1" indent="-514350">
              <a:buNone/>
            </a:pPr>
            <a:endParaRPr lang="en-US" b="1" dirty="0" smtClean="0">
              <a:solidFill>
                <a:srgbClr val="FFFFFF"/>
              </a:solidFill>
            </a:endParaRPr>
          </a:p>
          <a:p>
            <a:pPr marL="514350" indent="-514350"/>
            <a:endParaRPr lang="en-US" b="1" dirty="0" smtClean="0">
              <a:solidFill>
                <a:srgbClr val="FFFFFF"/>
              </a:solidFill>
            </a:endParaRPr>
          </a:p>
          <a:p>
            <a:pPr marL="514350" indent="-514350"/>
            <a:endParaRPr lang="en-US" b="1" dirty="0" smtClean="0">
              <a:solidFill>
                <a:srgbClr val="FFFFFF"/>
              </a:solidFill>
            </a:endParaRPr>
          </a:p>
        </p:txBody>
      </p:sp>
      <p:pic>
        <p:nvPicPr>
          <p:cNvPr id="4" name="Picture 3" descr="20080518192941!Immanuel_Kant_(painted_portrait).jpg"/>
          <p:cNvPicPr>
            <a:picLocks noChangeAspect="1"/>
          </p:cNvPicPr>
          <p:nvPr/>
        </p:nvPicPr>
        <p:blipFill>
          <a:blip r:embed="rId2"/>
          <a:stretch>
            <a:fillRect/>
          </a:stretch>
        </p:blipFill>
        <p:spPr>
          <a:xfrm flipH="1">
            <a:off x="7035238" y="0"/>
            <a:ext cx="2108762" cy="2661055"/>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FFFF"/>
                </a:solidFill>
              </a:rPr>
              <a:t>Moral Reasoning</a:t>
            </a:r>
            <a:endParaRPr lang="en-US" dirty="0">
              <a:solidFill>
                <a:srgbClr val="FFFFFF"/>
              </a:solidFill>
            </a:endParaRPr>
          </a:p>
        </p:txBody>
      </p:sp>
      <p:sp>
        <p:nvSpPr>
          <p:cNvPr id="3" name="Content Placeholder 2"/>
          <p:cNvSpPr>
            <a:spLocks noGrp="1"/>
          </p:cNvSpPr>
          <p:nvPr>
            <p:ph idx="1"/>
          </p:nvPr>
        </p:nvSpPr>
        <p:spPr>
          <a:xfrm>
            <a:off x="349624" y="1600200"/>
            <a:ext cx="7086600" cy="4992667"/>
          </a:xfrm>
        </p:spPr>
        <p:txBody>
          <a:bodyPr>
            <a:normAutofit/>
          </a:bodyPr>
          <a:lstStyle/>
          <a:p>
            <a:r>
              <a:rPr lang="en-US" b="1" dirty="0" smtClean="0">
                <a:solidFill>
                  <a:srgbClr val="FFFFFF"/>
                </a:solidFill>
              </a:rPr>
              <a:t>Moral Principle:</a:t>
            </a:r>
          </a:p>
          <a:p>
            <a:pPr lvl="1"/>
            <a:r>
              <a:rPr lang="en-US" b="1" dirty="0" smtClean="0">
                <a:solidFill>
                  <a:srgbClr val="FFFFFF"/>
                </a:solidFill>
              </a:rPr>
              <a:t>Cheating on a test is wrong.  </a:t>
            </a:r>
            <a:r>
              <a:rPr lang="en-US" b="1" dirty="0" err="1" smtClean="0">
                <a:solidFill>
                  <a:srgbClr val="FFFFFF"/>
                </a:solidFill>
              </a:rPr>
              <a:t>Snoogles</a:t>
            </a:r>
            <a:r>
              <a:rPr lang="en-US" b="1" dirty="0" smtClean="0">
                <a:solidFill>
                  <a:srgbClr val="FFFFFF"/>
                </a:solidFill>
              </a:rPr>
              <a:t> cheated on the test.  There what </a:t>
            </a:r>
            <a:r>
              <a:rPr lang="en-US" b="1" dirty="0" err="1" smtClean="0">
                <a:solidFill>
                  <a:srgbClr val="FFFFFF"/>
                </a:solidFill>
              </a:rPr>
              <a:t>Snoogle</a:t>
            </a:r>
            <a:r>
              <a:rPr lang="en-US" b="1" dirty="0" smtClean="0">
                <a:solidFill>
                  <a:srgbClr val="FFFFFF"/>
                </a:solidFill>
              </a:rPr>
              <a:t> did was wrong.</a:t>
            </a:r>
          </a:p>
          <a:p>
            <a:r>
              <a:rPr lang="en-US" b="1" dirty="0" smtClean="0">
                <a:solidFill>
                  <a:srgbClr val="FFFFFF"/>
                </a:solidFill>
              </a:rPr>
              <a:t>Identify the Moral Principle:</a:t>
            </a:r>
          </a:p>
          <a:p>
            <a:pPr lvl="1"/>
            <a:r>
              <a:rPr lang="en-US" b="1" dirty="0" smtClean="0">
                <a:solidFill>
                  <a:srgbClr val="FFFFFF"/>
                </a:solidFill>
              </a:rPr>
              <a:t>Paula shouldn’t have kept the money she found—it doesn’t belong to her.</a:t>
            </a:r>
          </a:p>
          <a:p>
            <a:pPr lvl="1"/>
            <a:r>
              <a:rPr lang="en-US" b="1" dirty="0" smtClean="0">
                <a:solidFill>
                  <a:srgbClr val="FFFFFF"/>
                </a:solidFill>
              </a:rPr>
              <a:t>The CEO accepts bribes.  He should be fired.</a:t>
            </a:r>
          </a:p>
          <a:p>
            <a:pPr lvl="1"/>
            <a:r>
              <a:rPr lang="en-US" b="1" dirty="0" smtClean="0">
                <a:solidFill>
                  <a:srgbClr val="FFFFFF"/>
                </a:solidFill>
              </a:rPr>
              <a:t>Bubba should be released from prison.  He didn’t receive a fair trial.</a:t>
            </a:r>
          </a:p>
          <a:p>
            <a:endParaRPr lang="en-US" b="1" dirty="0" smtClean="0">
              <a:solidFill>
                <a:srgbClr val="FF6600"/>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FFFF"/>
                </a:solidFill>
              </a:rPr>
              <a:t>Theories of Ethics</a:t>
            </a:r>
            <a:endParaRPr lang="en-US" dirty="0">
              <a:solidFill>
                <a:srgbClr val="FFFFFF"/>
              </a:solidFill>
            </a:endParaRPr>
          </a:p>
        </p:txBody>
      </p:sp>
      <p:sp>
        <p:nvSpPr>
          <p:cNvPr id="3" name="Content Placeholder 2"/>
          <p:cNvSpPr>
            <a:spLocks noGrp="1"/>
          </p:cNvSpPr>
          <p:nvPr>
            <p:ph idx="1"/>
          </p:nvPr>
        </p:nvSpPr>
        <p:spPr>
          <a:xfrm>
            <a:off x="349624" y="1256273"/>
            <a:ext cx="7379032" cy="5601727"/>
          </a:xfrm>
        </p:spPr>
        <p:txBody>
          <a:bodyPr>
            <a:normAutofit/>
          </a:bodyPr>
          <a:lstStyle/>
          <a:p>
            <a:pPr marL="514350" indent="-514350">
              <a:buNone/>
            </a:pPr>
            <a:r>
              <a:rPr lang="en-US" b="1" dirty="0" smtClean="0">
                <a:solidFill>
                  <a:srgbClr val="FFFFFF"/>
                </a:solidFill>
              </a:rPr>
              <a:t>Duty Ethics:  Kantian Ethics</a:t>
            </a:r>
            <a:endParaRPr lang="en-US" b="1" dirty="0" smtClean="0">
              <a:solidFill>
                <a:srgbClr val="FFFFFF"/>
              </a:solidFill>
            </a:endParaRPr>
          </a:p>
          <a:p>
            <a:pPr marL="514350" indent="-514350"/>
            <a:endParaRPr lang="en-US" b="1" dirty="0" smtClean="0">
              <a:solidFill>
                <a:srgbClr val="FFFFFF"/>
              </a:solidFill>
            </a:endParaRPr>
          </a:p>
          <a:p>
            <a:pPr marL="514350" indent="-514350">
              <a:buFont typeface="+mj-lt"/>
              <a:buAutoNum type="arabicPeriod"/>
            </a:pPr>
            <a:r>
              <a:rPr lang="en-US" b="1" dirty="0" smtClean="0"/>
              <a:t>“act </a:t>
            </a:r>
            <a:r>
              <a:rPr lang="en-US" b="1" dirty="0" smtClean="0"/>
              <a:t>only according to that maxim whereby you can at the same time will that it should become a universal </a:t>
            </a:r>
            <a:r>
              <a:rPr lang="en-US" b="1" dirty="0" smtClean="0"/>
              <a:t>law”</a:t>
            </a:r>
          </a:p>
          <a:p>
            <a:pPr marL="809625" lvl="1" indent="-514350">
              <a:buNone/>
            </a:pPr>
            <a:endParaRPr lang="en-US" b="1" dirty="0" smtClean="0">
              <a:solidFill>
                <a:srgbClr val="FFFFFF"/>
              </a:solidFill>
            </a:endParaRPr>
          </a:p>
          <a:p>
            <a:pPr marL="809625" lvl="1" indent="-514350"/>
            <a:r>
              <a:rPr lang="en-US" b="1" dirty="0" smtClean="0">
                <a:solidFill>
                  <a:srgbClr val="FFFFFF"/>
                </a:solidFill>
              </a:rPr>
              <a:t>What would happen if everyone did that?</a:t>
            </a:r>
          </a:p>
          <a:p>
            <a:pPr marL="1092200" lvl="2" indent="-514350"/>
            <a:r>
              <a:rPr lang="en-US" b="1" dirty="0" smtClean="0">
                <a:solidFill>
                  <a:srgbClr val="FFFFFF"/>
                </a:solidFill>
              </a:rPr>
              <a:t>i.e. promises</a:t>
            </a:r>
          </a:p>
          <a:p>
            <a:pPr marL="1092200" lvl="2" indent="-514350"/>
            <a:endParaRPr lang="en-US" b="1" dirty="0" smtClean="0">
              <a:solidFill>
                <a:srgbClr val="FFFFFF"/>
              </a:solidFill>
            </a:endParaRPr>
          </a:p>
          <a:p>
            <a:pPr marL="1092200" lvl="2" indent="-514350"/>
            <a:r>
              <a:rPr lang="en-US" b="1" dirty="0" smtClean="0">
                <a:solidFill>
                  <a:srgbClr val="FFFFFF"/>
                </a:solidFill>
              </a:rPr>
              <a:t>consistency</a:t>
            </a:r>
          </a:p>
          <a:p>
            <a:pPr marL="514350" indent="-514350"/>
            <a:endParaRPr lang="en-US" b="1" dirty="0" smtClean="0">
              <a:solidFill>
                <a:srgbClr val="FFFFFF"/>
              </a:solidFill>
            </a:endParaRPr>
          </a:p>
          <a:p>
            <a:pPr marL="514350" indent="-514350"/>
            <a:endParaRPr lang="en-US" b="1" dirty="0" smtClean="0">
              <a:solidFill>
                <a:srgbClr val="FFFFFF"/>
              </a:solidFill>
            </a:endParaRPr>
          </a:p>
        </p:txBody>
      </p:sp>
      <p:pic>
        <p:nvPicPr>
          <p:cNvPr id="4" name="Picture 3" descr="20080518192941!Immanuel_Kant_(painted_portrait).jpg"/>
          <p:cNvPicPr>
            <a:picLocks noChangeAspect="1"/>
          </p:cNvPicPr>
          <p:nvPr/>
        </p:nvPicPr>
        <p:blipFill>
          <a:blip r:embed="rId2"/>
          <a:stretch>
            <a:fillRect/>
          </a:stretch>
        </p:blipFill>
        <p:spPr>
          <a:xfrm flipH="1">
            <a:off x="7035238" y="0"/>
            <a:ext cx="2108762" cy="2661055"/>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anim calcmode="lin" valueType="num">
                                      <p:cBhvr additive="base">
                                        <p:cTn id="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FFFF"/>
                </a:solidFill>
              </a:rPr>
              <a:t>Theories of Ethics</a:t>
            </a:r>
            <a:endParaRPr lang="en-US" dirty="0">
              <a:solidFill>
                <a:srgbClr val="FFFFFF"/>
              </a:solidFill>
            </a:endParaRPr>
          </a:p>
        </p:txBody>
      </p:sp>
      <p:sp>
        <p:nvSpPr>
          <p:cNvPr id="3" name="Content Placeholder 2"/>
          <p:cNvSpPr>
            <a:spLocks noGrp="1"/>
          </p:cNvSpPr>
          <p:nvPr>
            <p:ph idx="1"/>
          </p:nvPr>
        </p:nvSpPr>
        <p:spPr>
          <a:xfrm>
            <a:off x="349624" y="1256273"/>
            <a:ext cx="7379032" cy="5601727"/>
          </a:xfrm>
        </p:spPr>
        <p:txBody>
          <a:bodyPr>
            <a:normAutofit lnSpcReduction="10000"/>
          </a:bodyPr>
          <a:lstStyle/>
          <a:p>
            <a:pPr marL="514350" indent="-514350">
              <a:buNone/>
            </a:pPr>
            <a:r>
              <a:rPr lang="en-US" b="1" dirty="0" smtClean="0">
                <a:solidFill>
                  <a:srgbClr val="FFFFFF"/>
                </a:solidFill>
              </a:rPr>
              <a:t>Duty Ethics:  Kantian Ethics</a:t>
            </a:r>
            <a:endParaRPr lang="en-US" b="1" dirty="0" smtClean="0">
              <a:solidFill>
                <a:srgbClr val="FFFFFF"/>
              </a:solidFill>
            </a:endParaRPr>
          </a:p>
          <a:p>
            <a:pPr marL="514350" indent="-514350"/>
            <a:r>
              <a:rPr lang="en-US" b="1" dirty="0" smtClean="0"/>
              <a:t>special pleading: excuses to justify our own behavior that we would not find acceptable in others</a:t>
            </a:r>
          </a:p>
          <a:p>
            <a:pPr marL="514350" indent="-514350">
              <a:buNone/>
            </a:pPr>
            <a:r>
              <a:rPr lang="en-US" b="1" dirty="0" smtClean="0">
                <a:solidFill>
                  <a:srgbClr val="FFFFFF"/>
                </a:solidFill>
              </a:rPr>
              <a:t>“If you want to know the foulness of lying, consider the lying of someone else and how you shun it and despise the man who lies and regard his communication as foul.  Do the same with regard to all your vices, for you do not realize the foulness of your own case, but from someone else’s.”</a:t>
            </a:r>
          </a:p>
          <a:p>
            <a:pPr marL="514350" indent="-514350">
              <a:buNone/>
            </a:pPr>
            <a:r>
              <a:rPr lang="en-US" b="1" dirty="0" smtClean="0">
                <a:solidFill>
                  <a:srgbClr val="FFFFFF"/>
                </a:solidFill>
              </a:rPr>
              <a:t>--Al </a:t>
            </a:r>
            <a:r>
              <a:rPr lang="en-US" b="1" dirty="0" err="1" smtClean="0">
                <a:solidFill>
                  <a:srgbClr val="FFFFFF"/>
                </a:solidFill>
              </a:rPr>
              <a:t>Ghazali</a:t>
            </a:r>
            <a:r>
              <a:rPr lang="en-US" b="1" dirty="0" smtClean="0">
                <a:solidFill>
                  <a:srgbClr val="FFFFFF"/>
                </a:solidFill>
              </a:rPr>
              <a:t>, 1058-1111</a:t>
            </a:r>
          </a:p>
          <a:p>
            <a:pPr marL="514350" indent="-514350"/>
            <a:endParaRPr lang="en-US" b="1" dirty="0" smtClean="0">
              <a:solidFill>
                <a:srgbClr val="FFFFFF"/>
              </a:solidFill>
            </a:endParaRP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FFFF"/>
                </a:solidFill>
              </a:rPr>
              <a:t>Theories of Ethics</a:t>
            </a:r>
            <a:endParaRPr lang="en-US" dirty="0">
              <a:solidFill>
                <a:srgbClr val="FFFFFF"/>
              </a:solidFill>
            </a:endParaRPr>
          </a:p>
        </p:txBody>
      </p:sp>
      <p:sp>
        <p:nvSpPr>
          <p:cNvPr id="3" name="Content Placeholder 2"/>
          <p:cNvSpPr>
            <a:spLocks noGrp="1"/>
          </p:cNvSpPr>
          <p:nvPr>
            <p:ph idx="1"/>
          </p:nvPr>
        </p:nvSpPr>
        <p:spPr>
          <a:xfrm>
            <a:off x="349624" y="1256273"/>
            <a:ext cx="7379032" cy="5601727"/>
          </a:xfrm>
        </p:spPr>
        <p:txBody>
          <a:bodyPr>
            <a:normAutofit/>
          </a:bodyPr>
          <a:lstStyle/>
          <a:p>
            <a:pPr marL="514350" indent="-514350">
              <a:buNone/>
            </a:pPr>
            <a:r>
              <a:rPr lang="en-US" b="1" dirty="0" smtClean="0">
                <a:solidFill>
                  <a:srgbClr val="FFFFFF"/>
                </a:solidFill>
              </a:rPr>
              <a:t>Duty Ethics:  Kantian Ethics</a:t>
            </a:r>
            <a:endParaRPr lang="en-US" b="1" dirty="0" smtClean="0">
              <a:solidFill>
                <a:srgbClr val="FFFFFF"/>
              </a:solidFill>
            </a:endParaRPr>
          </a:p>
          <a:p>
            <a:pPr marL="514350" indent="-514350"/>
            <a:r>
              <a:rPr lang="en-US" b="1" dirty="0" smtClean="0">
                <a:solidFill>
                  <a:srgbClr val="FFFFFF"/>
                </a:solidFill>
              </a:rPr>
              <a:t>Golden Rule</a:t>
            </a:r>
          </a:p>
          <a:p>
            <a:pPr lvl="1"/>
            <a:endParaRPr lang="en-US" b="1" dirty="0" smtClean="0"/>
          </a:p>
          <a:p>
            <a:pPr lvl="1"/>
            <a:r>
              <a:rPr lang="en-US" b="1" dirty="0" smtClean="0"/>
              <a:t>Buddhism</a:t>
            </a:r>
            <a:r>
              <a:rPr lang="en-US" b="1" dirty="0" smtClean="0"/>
              <a:t>:</a:t>
            </a:r>
            <a:r>
              <a:rPr lang="en-US" b="1" dirty="0" smtClean="0"/>
              <a:t> </a:t>
            </a:r>
            <a:r>
              <a:rPr lang="en-US" b="1" i="1" dirty="0" smtClean="0"/>
              <a:t> </a:t>
            </a:r>
            <a:r>
              <a:rPr lang="en-US" b="1" dirty="0" smtClean="0"/>
              <a:t>Hurt </a:t>
            </a:r>
            <a:r>
              <a:rPr lang="en-US" b="1" dirty="0" smtClean="0"/>
              <a:t>not others in ways that you yourself would find hurtful." </a:t>
            </a:r>
            <a:r>
              <a:rPr lang="en-US" b="1" dirty="0" err="1" smtClean="0"/>
              <a:t>Udana-Varga</a:t>
            </a:r>
            <a:r>
              <a:rPr lang="en-US" b="1" dirty="0" smtClean="0"/>
              <a:t> 5:</a:t>
            </a:r>
            <a:r>
              <a:rPr lang="en-US" b="1" dirty="0" smtClean="0"/>
              <a:t>18</a:t>
            </a:r>
          </a:p>
          <a:p>
            <a:pPr lvl="1"/>
            <a:endParaRPr lang="en-US" b="1" dirty="0" smtClean="0"/>
          </a:p>
          <a:p>
            <a:pPr lvl="1"/>
            <a:r>
              <a:rPr lang="en-US" b="1" dirty="0" smtClean="0"/>
              <a:t>Confucianism: "</a:t>
            </a:r>
            <a:r>
              <a:rPr lang="en-US" b="1" dirty="0" smtClean="0"/>
              <a:t>Do not do to others what you do not want them to do to you" Analects 15:</a:t>
            </a:r>
            <a:r>
              <a:rPr lang="en-US" b="1" dirty="0" smtClean="0"/>
              <a:t>23</a:t>
            </a:r>
          </a:p>
          <a:p>
            <a:pPr lvl="1"/>
            <a:endParaRPr lang="en-US" b="1" dirty="0" smtClean="0"/>
          </a:p>
          <a:p>
            <a:pPr lvl="1"/>
            <a:r>
              <a:rPr lang="en-US" b="1" dirty="0" smtClean="0"/>
              <a:t>Hinduism</a:t>
            </a:r>
            <a:r>
              <a:rPr lang="en-US" b="1" dirty="0" smtClean="0"/>
              <a:t>: This is the sum of duty: do not do to others what would cause pain if done to you. Mahabharata 5:1517 	</a:t>
            </a:r>
            <a:endParaRPr lang="en-US" b="1" dirty="0" smtClean="0"/>
          </a:p>
          <a:p>
            <a:pPr>
              <a:buNone/>
            </a:pPr>
            <a:endParaRPr lang="en-US" b="1" dirty="0" smtClean="0"/>
          </a:p>
          <a:p>
            <a:pPr marL="514350" indent="-514350"/>
            <a:endParaRPr lang="en-US" b="1" dirty="0" smtClean="0">
              <a:solidFill>
                <a:srgbClr val="FFFFFF"/>
              </a:solidFill>
            </a:endParaRP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FFFF"/>
                </a:solidFill>
              </a:rPr>
              <a:t>Theories of Ethics</a:t>
            </a:r>
            <a:endParaRPr lang="en-US" dirty="0">
              <a:solidFill>
                <a:srgbClr val="FFFFFF"/>
              </a:solidFill>
            </a:endParaRPr>
          </a:p>
        </p:txBody>
      </p:sp>
      <p:sp>
        <p:nvSpPr>
          <p:cNvPr id="3" name="Content Placeholder 2"/>
          <p:cNvSpPr>
            <a:spLocks noGrp="1"/>
          </p:cNvSpPr>
          <p:nvPr>
            <p:ph idx="1"/>
          </p:nvPr>
        </p:nvSpPr>
        <p:spPr>
          <a:xfrm>
            <a:off x="349624" y="1256273"/>
            <a:ext cx="7379032" cy="5601727"/>
          </a:xfrm>
        </p:spPr>
        <p:txBody>
          <a:bodyPr>
            <a:normAutofit/>
          </a:bodyPr>
          <a:lstStyle/>
          <a:p>
            <a:pPr marL="514350" indent="-514350">
              <a:buNone/>
            </a:pPr>
            <a:r>
              <a:rPr lang="en-US" b="1" dirty="0" smtClean="0">
                <a:solidFill>
                  <a:srgbClr val="FFFFFF"/>
                </a:solidFill>
              </a:rPr>
              <a:t>Duty Ethics:  Kantian Ethics</a:t>
            </a:r>
            <a:endParaRPr lang="en-US" b="1" dirty="0" smtClean="0">
              <a:solidFill>
                <a:srgbClr val="FFFFFF"/>
              </a:solidFill>
            </a:endParaRPr>
          </a:p>
          <a:p>
            <a:pPr marL="514350" indent="-514350"/>
            <a:r>
              <a:rPr lang="en-US" b="1" dirty="0" smtClean="0">
                <a:solidFill>
                  <a:srgbClr val="FFFFFF"/>
                </a:solidFill>
              </a:rPr>
              <a:t>Golden Rule</a:t>
            </a:r>
          </a:p>
          <a:p>
            <a:pPr lvl="1"/>
            <a:r>
              <a:rPr lang="en-US" b="1" dirty="0" smtClean="0"/>
              <a:t>Islam</a:t>
            </a:r>
            <a:r>
              <a:rPr lang="en-US" b="1" dirty="0" smtClean="0"/>
              <a:t>:</a:t>
            </a:r>
            <a:r>
              <a:rPr lang="en-US" b="1" dirty="0" smtClean="0"/>
              <a:t> “No </a:t>
            </a:r>
            <a:r>
              <a:rPr lang="en-US" b="1" dirty="0" smtClean="0"/>
              <a:t>one of you is a believer until he desires for his brother that which he desires for himself.</a:t>
            </a:r>
            <a:r>
              <a:rPr lang="en-US" b="1" dirty="0" smtClean="0"/>
              <a:t> “ </a:t>
            </a:r>
            <a:r>
              <a:rPr lang="en-US" b="1" dirty="0" smtClean="0"/>
              <a:t>     </a:t>
            </a:r>
            <a:r>
              <a:rPr lang="en-US" b="1" dirty="0" err="1" smtClean="0"/>
              <a:t>Sunnah</a:t>
            </a:r>
            <a:endParaRPr lang="en-US" b="1" dirty="0" smtClean="0"/>
          </a:p>
          <a:p>
            <a:pPr lvl="1"/>
            <a:endParaRPr lang="en-US" b="1" dirty="0" smtClean="0"/>
          </a:p>
          <a:p>
            <a:pPr lvl="1"/>
            <a:r>
              <a:rPr lang="en-US" b="1" dirty="0" smtClean="0"/>
              <a:t>Jainism</a:t>
            </a:r>
            <a:r>
              <a:rPr lang="en-US" b="1" dirty="0" smtClean="0"/>
              <a:t>:</a:t>
            </a:r>
            <a:r>
              <a:rPr lang="en-US" b="1" dirty="0" smtClean="0"/>
              <a:t> "</a:t>
            </a:r>
            <a:r>
              <a:rPr lang="en-US" b="1" dirty="0" smtClean="0"/>
              <a:t>In happiness and suffering, in joy and grief, we should regard all creatures as we regard our own self." Lord </a:t>
            </a:r>
            <a:r>
              <a:rPr lang="en-US" b="1" dirty="0" err="1" smtClean="0"/>
              <a:t>Mahavira</a:t>
            </a:r>
            <a:r>
              <a:rPr lang="en-US" b="1" dirty="0" smtClean="0"/>
              <a:t>, 24th </a:t>
            </a:r>
            <a:r>
              <a:rPr lang="en-US" b="1" dirty="0" err="1" smtClean="0"/>
              <a:t>Tirthankara</a:t>
            </a:r>
            <a:endParaRPr lang="en-US" b="1" dirty="0" smtClean="0"/>
          </a:p>
          <a:p>
            <a:pPr lvl="1"/>
            <a:endParaRPr lang="en-US" b="1" dirty="0" smtClean="0"/>
          </a:p>
          <a:p>
            <a:pPr lvl="1"/>
            <a:r>
              <a:rPr lang="en-US" b="1" dirty="0" smtClean="0"/>
              <a:t>Judaism: </a:t>
            </a:r>
            <a:r>
              <a:rPr lang="en-US" b="1" dirty="0" smtClean="0"/>
              <a:t>"What is hateful to you, do not to your fellow man. This is the law: all the rest is commentary." Talmud, Shabbat 31a.	</a:t>
            </a:r>
          </a:p>
          <a:p>
            <a:endParaRPr lang="en-US" b="1" dirty="0" smtClean="0"/>
          </a:p>
          <a:p>
            <a:pPr marL="514350" indent="-514350"/>
            <a:endParaRPr lang="en-US" b="1" dirty="0" smtClean="0">
              <a:solidFill>
                <a:srgbClr val="FFFFFF"/>
              </a:solidFill>
            </a:endParaRP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FFFF"/>
                </a:solidFill>
              </a:rPr>
              <a:t>Theories of Ethics</a:t>
            </a:r>
            <a:endParaRPr lang="en-US" dirty="0">
              <a:solidFill>
                <a:srgbClr val="FFFFFF"/>
              </a:solidFill>
            </a:endParaRPr>
          </a:p>
        </p:txBody>
      </p:sp>
      <p:sp>
        <p:nvSpPr>
          <p:cNvPr id="3" name="Content Placeholder 2"/>
          <p:cNvSpPr>
            <a:spLocks noGrp="1"/>
          </p:cNvSpPr>
          <p:nvPr>
            <p:ph idx="1"/>
          </p:nvPr>
        </p:nvSpPr>
        <p:spPr>
          <a:xfrm>
            <a:off x="349624" y="1256273"/>
            <a:ext cx="7379032" cy="5601727"/>
          </a:xfrm>
        </p:spPr>
        <p:txBody>
          <a:bodyPr>
            <a:normAutofit/>
          </a:bodyPr>
          <a:lstStyle/>
          <a:p>
            <a:pPr marL="514350" indent="-514350">
              <a:buNone/>
            </a:pPr>
            <a:r>
              <a:rPr lang="en-US" b="1" dirty="0" smtClean="0">
                <a:solidFill>
                  <a:srgbClr val="FFFFFF"/>
                </a:solidFill>
              </a:rPr>
              <a:t>Duty Ethics:  Kantian Ethics</a:t>
            </a:r>
            <a:endParaRPr lang="en-US" b="1" dirty="0" smtClean="0">
              <a:solidFill>
                <a:srgbClr val="FFFFFF"/>
              </a:solidFill>
            </a:endParaRPr>
          </a:p>
          <a:p>
            <a:pPr marL="514350" indent="-514350"/>
            <a:r>
              <a:rPr lang="en-US" b="1" dirty="0" smtClean="0">
                <a:solidFill>
                  <a:srgbClr val="FFFFFF"/>
                </a:solidFill>
              </a:rPr>
              <a:t>Golden Rule</a:t>
            </a:r>
          </a:p>
          <a:p>
            <a:pPr lvl="1"/>
            <a:endParaRPr lang="en-US" b="1" dirty="0" smtClean="0"/>
          </a:p>
          <a:p>
            <a:pPr lvl="1"/>
            <a:r>
              <a:rPr lang="en-US" b="1" dirty="0" smtClean="0"/>
              <a:t>Taoism: “Regard </a:t>
            </a:r>
            <a:r>
              <a:rPr lang="en-US" b="1" dirty="0" smtClean="0"/>
              <a:t>your neighbor’s gain as your gain, and your neighbor’s loss as your own loss</a:t>
            </a:r>
            <a:r>
              <a:rPr lang="en-US" b="1" dirty="0" smtClean="0"/>
              <a:t>.” </a:t>
            </a:r>
            <a:r>
              <a:rPr lang="en-US" b="1" dirty="0" smtClean="0"/>
              <a:t>    Tai Shang Kan Yin </a:t>
            </a:r>
            <a:r>
              <a:rPr lang="en-US" b="1" dirty="0" err="1" smtClean="0"/>
              <a:t>P’ien</a:t>
            </a:r>
            <a:r>
              <a:rPr lang="en-US" b="1" dirty="0" smtClean="0"/>
              <a:t>	</a:t>
            </a:r>
            <a:endParaRPr lang="en-US" b="1" dirty="0" smtClean="0"/>
          </a:p>
          <a:p>
            <a:pPr lvl="1"/>
            <a:endParaRPr lang="en-US" b="1" dirty="0" smtClean="0"/>
          </a:p>
          <a:p>
            <a:pPr lvl="1"/>
            <a:r>
              <a:rPr lang="en-US" b="1" dirty="0" smtClean="0"/>
              <a:t>Zoroastrianism: “That </a:t>
            </a:r>
            <a:r>
              <a:rPr lang="en-US" b="1" dirty="0" smtClean="0"/>
              <a:t>nature alone is good which refrains from doing another whatsoever is not good for itself</a:t>
            </a:r>
            <a:r>
              <a:rPr lang="en-US" b="1" dirty="0" smtClean="0"/>
              <a:t>.” </a:t>
            </a:r>
            <a:r>
              <a:rPr lang="en-US" b="1" dirty="0" smtClean="0"/>
              <a:t> </a:t>
            </a:r>
            <a:r>
              <a:rPr lang="en-US" b="1" dirty="0" smtClean="0"/>
              <a:t> </a:t>
            </a:r>
            <a:r>
              <a:rPr lang="en-US" b="1" dirty="0" err="1" smtClean="0"/>
              <a:t>Dadisten</a:t>
            </a:r>
            <a:r>
              <a:rPr lang="en-US" b="1" dirty="0" err="1" smtClean="0"/>
              <a:t>-I-dinik</a:t>
            </a:r>
            <a:r>
              <a:rPr lang="en-US" b="1" dirty="0" smtClean="0"/>
              <a:t>, 94,5</a:t>
            </a:r>
            <a:r>
              <a:rPr lang="en-US" b="1" i="1" dirty="0" smtClean="0"/>
              <a:t>	</a:t>
            </a:r>
          </a:p>
          <a:p>
            <a:endParaRPr lang="en-US" b="1" dirty="0" smtClean="0"/>
          </a:p>
          <a:p>
            <a:pPr marL="514350" indent="-514350"/>
            <a:endParaRPr lang="en-US" b="1" dirty="0" smtClean="0">
              <a:solidFill>
                <a:srgbClr val="FFFFFF"/>
              </a:solidFill>
            </a:endParaRP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FFFF"/>
                </a:solidFill>
              </a:rPr>
              <a:t>Theories of Ethics</a:t>
            </a:r>
            <a:endParaRPr lang="en-US" dirty="0">
              <a:solidFill>
                <a:srgbClr val="FFFFFF"/>
              </a:solidFill>
            </a:endParaRPr>
          </a:p>
        </p:txBody>
      </p:sp>
      <p:sp>
        <p:nvSpPr>
          <p:cNvPr id="3" name="Content Placeholder 2"/>
          <p:cNvSpPr>
            <a:spLocks noGrp="1"/>
          </p:cNvSpPr>
          <p:nvPr>
            <p:ph idx="1"/>
          </p:nvPr>
        </p:nvSpPr>
        <p:spPr>
          <a:xfrm>
            <a:off x="349624" y="1256273"/>
            <a:ext cx="7379032" cy="5601727"/>
          </a:xfrm>
        </p:spPr>
        <p:txBody>
          <a:bodyPr>
            <a:normAutofit/>
          </a:bodyPr>
          <a:lstStyle/>
          <a:p>
            <a:pPr marL="514350" indent="-514350">
              <a:buNone/>
            </a:pPr>
            <a:r>
              <a:rPr lang="en-US" b="1" dirty="0" smtClean="0">
                <a:solidFill>
                  <a:srgbClr val="FFFFFF"/>
                </a:solidFill>
              </a:rPr>
              <a:t>Duty Ethics:  Kantian Ethics</a:t>
            </a:r>
            <a:endParaRPr lang="en-US" b="1" dirty="0" smtClean="0">
              <a:solidFill>
                <a:srgbClr val="FFFFFF"/>
              </a:solidFill>
            </a:endParaRPr>
          </a:p>
          <a:p>
            <a:pPr marL="514350" indent="-514350"/>
            <a:r>
              <a:rPr lang="en-US" b="1" dirty="0" smtClean="0">
                <a:solidFill>
                  <a:srgbClr val="FFFFFF"/>
                </a:solidFill>
              </a:rPr>
              <a:t>Veil of Ignorance: John Rawls, 1921-2002</a:t>
            </a:r>
          </a:p>
          <a:p>
            <a:pPr marL="514350" indent="-514350"/>
            <a:endParaRPr lang="en-US" b="1" dirty="0" smtClean="0">
              <a:solidFill>
                <a:srgbClr val="FFFFFF"/>
              </a:solidFill>
            </a:endParaRPr>
          </a:p>
          <a:p>
            <a:pPr marL="514350" indent="-514350">
              <a:buNone/>
            </a:pPr>
            <a:r>
              <a:rPr lang="en-US" b="1" dirty="0" smtClean="0"/>
              <a:t>Assume that you arrive at the bargaining table with no knowledge whatsoever of your social status, economic power, ethnicity, religion or gender. Then, asks Rawls, what kind of society would you want to set up?</a:t>
            </a:r>
            <a:endParaRPr lang="en-US" b="1" dirty="0" smtClean="0">
              <a:solidFill>
                <a:srgbClr val="FFFFFF"/>
              </a:solidFill>
            </a:endParaRPr>
          </a:p>
          <a:p>
            <a:pPr marL="514350" indent="-514350"/>
            <a:endParaRPr lang="en-US" b="1" dirty="0" smtClean="0">
              <a:solidFill>
                <a:srgbClr val="FFFFFF"/>
              </a:solidFill>
            </a:endParaRP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FFFF"/>
                </a:solidFill>
              </a:rPr>
              <a:t>Theories of Ethics</a:t>
            </a:r>
            <a:endParaRPr lang="en-US" dirty="0">
              <a:solidFill>
                <a:srgbClr val="FFFFFF"/>
              </a:solidFill>
            </a:endParaRPr>
          </a:p>
        </p:txBody>
      </p:sp>
      <p:sp>
        <p:nvSpPr>
          <p:cNvPr id="3" name="Content Placeholder 2"/>
          <p:cNvSpPr>
            <a:spLocks noGrp="1"/>
          </p:cNvSpPr>
          <p:nvPr>
            <p:ph idx="1"/>
          </p:nvPr>
        </p:nvSpPr>
        <p:spPr>
          <a:xfrm>
            <a:off x="349624" y="1256273"/>
            <a:ext cx="7379032" cy="5601727"/>
          </a:xfrm>
        </p:spPr>
        <p:txBody>
          <a:bodyPr>
            <a:normAutofit/>
          </a:bodyPr>
          <a:lstStyle/>
          <a:p>
            <a:pPr marL="514350" indent="-514350">
              <a:buNone/>
            </a:pPr>
            <a:r>
              <a:rPr lang="en-US" b="1" dirty="0" smtClean="0">
                <a:solidFill>
                  <a:srgbClr val="FFFFFF"/>
                </a:solidFill>
              </a:rPr>
              <a:t>Duty Ethics:  Kantian Ethics</a:t>
            </a:r>
            <a:endParaRPr lang="en-US" b="1" dirty="0" smtClean="0">
              <a:solidFill>
                <a:srgbClr val="FFFFFF"/>
              </a:solidFill>
            </a:endParaRPr>
          </a:p>
          <a:p>
            <a:pPr marL="514350" indent="-514350"/>
            <a:endParaRPr lang="en-US" b="1" dirty="0" smtClean="0">
              <a:solidFill>
                <a:srgbClr val="FFFFFF"/>
              </a:solidFill>
            </a:endParaRPr>
          </a:p>
          <a:p>
            <a:pPr marL="514350" indent="-514350"/>
            <a:r>
              <a:rPr lang="en-US" b="1" dirty="0" smtClean="0">
                <a:solidFill>
                  <a:srgbClr val="FFFFFF"/>
                </a:solidFill>
              </a:rPr>
              <a:t>Values &amp; Dignity</a:t>
            </a:r>
          </a:p>
          <a:p>
            <a:pPr marL="514350" indent="-514350"/>
            <a:endParaRPr lang="en-US" b="1" dirty="0" smtClean="0">
              <a:solidFill>
                <a:srgbClr val="FFFFFF"/>
              </a:solidFill>
            </a:endParaRPr>
          </a:p>
          <a:p>
            <a:pPr marL="514350" indent="-514350"/>
            <a:r>
              <a:rPr lang="en-US" b="1" dirty="0" smtClean="0">
                <a:solidFill>
                  <a:srgbClr val="FFFFFF"/>
                </a:solidFill>
              </a:rPr>
              <a:t>Kant: no individual should be given preferential treatment/ no individual should be discriminated against</a:t>
            </a:r>
          </a:p>
          <a:p>
            <a:pPr marL="809625" lvl="1" indent="-514350"/>
            <a:r>
              <a:rPr lang="en-US" b="1" dirty="0" smtClean="0">
                <a:solidFill>
                  <a:srgbClr val="FFFFFF"/>
                </a:solidFill>
              </a:rPr>
              <a:t>never right to sacrifice an individual’s life for the greater good</a:t>
            </a:r>
            <a:endParaRPr lang="en-US" b="1" dirty="0" smtClean="0">
              <a:solidFill>
                <a:srgbClr val="FFFFFF"/>
              </a:solidFill>
            </a:endParaRPr>
          </a:p>
          <a:p>
            <a:pPr marL="514350" indent="-514350">
              <a:buNone/>
            </a:pPr>
            <a:endParaRPr lang="en-US" b="1" dirty="0" smtClean="0">
              <a:solidFill>
                <a:srgbClr val="FFFFFF"/>
              </a:solidFill>
            </a:endParaRPr>
          </a:p>
          <a:p>
            <a:pPr marL="514350" indent="-514350"/>
            <a:endParaRPr lang="en-US" b="1" dirty="0" smtClean="0">
              <a:solidFill>
                <a:srgbClr val="FFFFFF"/>
              </a:solidFill>
            </a:endParaRP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FFFF"/>
                </a:solidFill>
              </a:rPr>
              <a:t>Theories of Ethics</a:t>
            </a:r>
            <a:endParaRPr lang="en-US" dirty="0">
              <a:solidFill>
                <a:srgbClr val="FFFFFF"/>
              </a:solidFill>
            </a:endParaRPr>
          </a:p>
        </p:txBody>
      </p:sp>
      <p:sp>
        <p:nvSpPr>
          <p:cNvPr id="3" name="Content Placeholder 2"/>
          <p:cNvSpPr>
            <a:spLocks noGrp="1"/>
          </p:cNvSpPr>
          <p:nvPr>
            <p:ph idx="1"/>
          </p:nvPr>
        </p:nvSpPr>
        <p:spPr>
          <a:xfrm>
            <a:off x="349624" y="1256273"/>
            <a:ext cx="7379032" cy="5601727"/>
          </a:xfrm>
        </p:spPr>
        <p:txBody>
          <a:bodyPr>
            <a:normAutofit/>
          </a:bodyPr>
          <a:lstStyle/>
          <a:p>
            <a:pPr marL="514350" indent="-514350">
              <a:buNone/>
            </a:pPr>
            <a:r>
              <a:rPr lang="en-US" b="1" dirty="0" smtClean="0">
                <a:solidFill>
                  <a:srgbClr val="FFFFFF"/>
                </a:solidFill>
              </a:rPr>
              <a:t>Duty Ethics:  Kantian Ethics</a:t>
            </a:r>
            <a:endParaRPr lang="en-US" b="1" dirty="0" smtClean="0">
              <a:solidFill>
                <a:srgbClr val="FFFFFF"/>
              </a:solidFill>
            </a:endParaRPr>
          </a:p>
          <a:p>
            <a:pPr marL="514350" indent="-514350"/>
            <a:r>
              <a:rPr lang="en-US" b="1" dirty="0" smtClean="0">
                <a:solidFill>
                  <a:srgbClr val="FFFFFF"/>
                </a:solidFill>
              </a:rPr>
              <a:t>Values &amp; Dignity</a:t>
            </a:r>
          </a:p>
          <a:p>
            <a:pPr marL="514350" indent="-514350"/>
            <a:endParaRPr lang="en-US" b="1" dirty="0" smtClean="0">
              <a:solidFill>
                <a:srgbClr val="FFFFFF"/>
              </a:solidFill>
            </a:endParaRPr>
          </a:p>
          <a:p>
            <a:pPr marL="514350" indent="-514350"/>
            <a:r>
              <a:rPr lang="en-US" b="1" dirty="0" smtClean="0">
                <a:solidFill>
                  <a:srgbClr val="FFFFFF"/>
                </a:solidFill>
              </a:rPr>
              <a:t>Dual Concept of the Self</a:t>
            </a:r>
          </a:p>
          <a:p>
            <a:pPr marL="809625" lvl="1" indent="-514350"/>
            <a:endParaRPr lang="en-US" b="1" dirty="0" smtClean="0">
              <a:solidFill>
                <a:srgbClr val="FFFFFF"/>
              </a:solidFill>
            </a:endParaRPr>
          </a:p>
          <a:p>
            <a:pPr marL="809625" lvl="1" indent="-514350"/>
            <a:r>
              <a:rPr lang="en-US" b="1" dirty="0" smtClean="0">
                <a:solidFill>
                  <a:srgbClr val="FFFFFF"/>
                </a:solidFill>
              </a:rPr>
              <a:t>Individual is </a:t>
            </a:r>
            <a:r>
              <a:rPr lang="en-US" b="1" i="1" dirty="0" smtClean="0">
                <a:solidFill>
                  <a:srgbClr val="FFFFFF"/>
                </a:solidFill>
              </a:rPr>
              <a:t>one among many</a:t>
            </a:r>
            <a:r>
              <a:rPr lang="en-US" b="1" dirty="0" smtClean="0">
                <a:solidFill>
                  <a:srgbClr val="FFFFFF"/>
                </a:solidFill>
              </a:rPr>
              <a:t> but also a </a:t>
            </a:r>
            <a:r>
              <a:rPr lang="en-US" b="1" i="1" dirty="0" smtClean="0">
                <a:solidFill>
                  <a:srgbClr val="FFFFFF"/>
                </a:solidFill>
              </a:rPr>
              <a:t>me</a:t>
            </a:r>
            <a:endParaRPr lang="en-US" b="1" dirty="0" smtClean="0">
              <a:solidFill>
                <a:srgbClr val="FFFFFF"/>
              </a:solidFill>
            </a:endParaRPr>
          </a:p>
          <a:p>
            <a:pPr marL="809625" lvl="1" indent="-514350"/>
            <a:r>
              <a:rPr lang="en-US" b="1" dirty="0" smtClean="0">
                <a:solidFill>
                  <a:srgbClr val="FFFFFF"/>
                </a:solidFill>
              </a:rPr>
              <a:t>should never be treated as a mere means to an end</a:t>
            </a:r>
          </a:p>
          <a:p>
            <a:pPr marL="514350" indent="-514350"/>
            <a:endParaRPr lang="en-US" b="1" dirty="0" smtClean="0">
              <a:solidFill>
                <a:srgbClr val="FFFFFF"/>
              </a:solidFill>
            </a:endParaRPr>
          </a:p>
          <a:p>
            <a:pPr marL="514350" indent="-514350">
              <a:buNone/>
            </a:pPr>
            <a:endParaRPr lang="en-US" b="1" dirty="0" smtClean="0">
              <a:solidFill>
                <a:srgbClr val="FFFFFF"/>
              </a:solidFill>
            </a:endParaRPr>
          </a:p>
          <a:p>
            <a:pPr marL="514350" indent="-514350"/>
            <a:endParaRPr lang="en-US" b="1" dirty="0" smtClean="0">
              <a:solidFill>
                <a:srgbClr val="FFFFFF"/>
              </a:solidFill>
            </a:endParaRP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FFFF"/>
                </a:solidFill>
              </a:rPr>
              <a:t>Theories of Ethics</a:t>
            </a:r>
            <a:endParaRPr lang="en-US" dirty="0">
              <a:solidFill>
                <a:srgbClr val="FFFFFF"/>
              </a:solidFill>
            </a:endParaRPr>
          </a:p>
        </p:txBody>
      </p:sp>
      <p:sp>
        <p:nvSpPr>
          <p:cNvPr id="3" name="Content Placeholder 2"/>
          <p:cNvSpPr>
            <a:spLocks noGrp="1"/>
          </p:cNvSpPr>
          <p:nvPr>
            <p:ph idx="1"/>
          </p:nvPr>
        </p:nvSpPr>
        <p:spPr>
          <a:xfrm>
            <a:off x="349624" y="1256273"/>
            <a:ext cx="7379032" cy="5601727"/>
          </a:xfrm>
        </p:spPr>
        <p:txBody>
          <a:bodyPr>
            <a:normAutofit/>
          </a:bodyPr>
          <a:lstStyle/>
          <a:p>
            <a:pPr marL="514350" indent="-514350">
              <a:buNone/>
            </a:pPr>
            <a:r>
              <a:rPr lang="en-US" b="1" dirty="0" smtClean="0">
                <a:solidFill>
                  <a:srgbClr val="FFFFFF"/>
                </a:solidFill>
              </a:rPr>
              <a:t>Duty Ethics:  Kantian Ethics</a:t>
            </a:r>
            <a:endParaRPr lang="en-US" b="1" dirty="0" smtClean="0">
              <a:solidFill>
                <a:srgbClr val="FFFFFF"/>
              </a:solidFill>
            </a:endParaRPr>
          </a:p>
          <a:p>
            <a:pPr marL="514350" indent="-514350"/>
            <a:r>
              <a:rPr lang="en-US" b="1" dirty="0" smtClean="0">
                <a:solidFill>
                  <a:srgbClr val="FFFFFF"/>
                </a:solidFill>
              </a:rPr>
              <a:t>Values &amp; Dignity</a:t>
            </a:r>
          </a:p>
          <a:p>
            <a:pPr marL="514350" indent="-514350"/>
            <a:endParaRPr lang="en-US" b="1" dirty="0" smtClean="0">
              <a:solidFill>
                <a:srgbClr val="FFFFFF"/>
              </a:solidFill>
            </a:endParaRPr>
          </a:p>
          <a:p>
            <a:pPr marL="514350" indent="-514350"/>
            <a:r>
              <a:rPr lang="en-US" b="1" dirty="0" smtClean="0">
                <a:solidFill>
                  <a:srgbClr val="FFFFFF"/>
                </a:solidFill>
              </a:rPr>
              <a:t>Kant: difference between objects and humans</a:t>
            </a:r>
          </a:p>
          <a:p>
            <a:pPr marL="809625" lvl="1" indent="-514350"/>
            <a:endParaRPr lang="en-US" b="1" dirty="0" smtClean="0">
              <a:solidFill>
                <a:srgbClr val="FFFFFF"/>
              </a:solidFill>
            </a:endParaRPr>
          </a:p>
          <a:p>
            <a:pPr marL="809625" lvl="1" indent="-514350"/>
            <a:r>
              <a:rPr lang="en-US" b="1" dirty="0" smtClean="0">
                <a:solidFill>
                  <a:srgbClr val="FFFFFF"/>
                </a:solidFill>
              </a:rPr>
              <a:t>objects have value</a:t>
            </a:r>
          </a:p>
          <a:p>
            <a:pPr marL="809625" lvl="1" indent="-514350"/>
            <a:endParaRPr lang="en-US" b="1" dirty="0" smtClean="0">
              <a:solidFill>
                <a:srgbClr val="FFFFFF"/>
              </a:solidFill>
            </a:endParaRPr>
          </a:p>
          <a:p>
            <a:pPr marL="809625" lvl="1" indent="-514350"/>
            <a:r>
              <a:rPr lang="en-US" b="1" dirty="0" smtClean="0">
                <a:solidFill>
                  <a:srgbClr val="FFFFFF"/>
                </a:solidFill>
              </a:rPr>
              <a:t>humans have dignity</a:t>
            </a:r>
          </a:p>
          <a:p>
            <a:pPr marL="514350" indent="-514350"/>
            <a:endParaRPr lang="en-US" b="1" dirty="0" smtClean="0">
              <a:solidFill>
                <a:srgbClr val="FFFFFF"/>
              </a:solidFill>
            </a:endParaRPr>
          </a:p>
          <a:p>
            <a:pPr marL="514350" indent="-514350">
              <a:buNone/>
            </a:pPr>
            <a:endParaRPr lang="en-US" b="1" dirty="0" smtClean="0">
              <a:solidFill>
                <a:srgbClr val="FFFFFF"/>
              </a:solidFill>
            </a:endParaRPr>
          </a:p>
          <a:p>
            <a:pPr marL="514350" indent="-514350"/>
            <a:endParaRPr lang="en-US" b="1" dirty="0" smtClean="0">
              <a:solidFill>
                <a:srgbClr val="FFFFFF"/>
              </a:solidFill>
            </a:endParaRPr>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FFFF"/>
                </a:solidFill>
              </a:rPr>
              <a:t>Theories of Ethics</a:t>
            </a:r>
            <a:endParaRPr lang="en-US" dirty="0">
              <a:solidFill>
                <a:srgbClr val="FFFFFF"/>
              </a:solidFill>
            </a:endParaRPr>
          </a:p>
        </p:txBody>
      </p:sp>
      <p:sp>
        <p:nvSpPr>
          <p:cNvPr id="3" name="Content Placeholder 2"/>
          <p:cNvSpPr>
            <a:spLocks noGrp="1"/>
          </p:cNvSpPr>
          <p:nvPr>
            <p:ph idx="1"/>
          </p:nvPr>
        </p:nvSpPr>
        <p:spPr>
          <a:xfrm>
            <a:off x="349624" y="1256273"/>
            <a:ext cx="7379032" cy="5601727"/>
          </a:xfrm>
        </p:spPr>
        <p:txBody>
          <a:bodyPr>
            <a:normAutofit/>
          </a:bodyPr>
          <a:lstStyle/>
          <a:p>
            <a:pPr marL="514350" indent="-514350">
              <a:buNone/>
            </a:pPr>
            <a:r>
              <a:rPr lang="en-US" b="1" dirty="0" smtClean="0">
                <a:solidFill>
                  <a:srgbClr val="FFFFFF"/>
                </a:solidFill>
              </a:rPr>
              <a:t>Duty Ethics:  Kantian Ethics</a:t>
            </a:r>
            <a:endParaRPr lang="en-US" b="1" dirty="0" smtClean="0">
              <a:solidFill>
                <a:srgbClr val="FFFFFF"/>
              </a:solidFill>
            </a:endParaRPr>
          </a:p>
          <a:p>
            <a:pPr marL="514350" indent="-514350"/>
            <a:r>
              <a:rPr lang="en-US" b="1" dirty="0" smtClean="0">
                <a:solidFill>
                  <a:srgbClr val="FFFFFF"/>
                </a:solidFill>
              </a:rPr>
              <a:t>Moral Value</a:t>
            </a:r>
          </a:p>
          <a:p>
            <a:pPr marL="809625" lvl="1" indent="-514350"/>
            <a:endParaRPr lang="en-US" b="1" dirty="0" smtClean="0">
              <a:solidFill>
                <a:srgbClr val="FFFFFF"/>
              </a:solidFill>
            </a:endParaRPr>
          </a:p>
          <a:p>
            <a:pPr marL="809625" lvl="1" indent="-514350"/>
            <a:r>
              <a:rPr lang="en-US" b="1" dirty="0" smtClean="0">
                <a:solidFill>
                  <a:srgbClr val="FFFFFF"/>
                </a:solidFill>
              </a:rPr>
              <a:t>moral value of an action determined by motive for which it is done not the consequences that derive from it—accident </a:t>
            </a:r>
            <a:r>
              <a:rPr lang="en-US" b="1" dirty="0" err="1" smtClean="0">
                <a:solidFill>
                  <a:srgbClr val="FFFFFF"/>
                </a:solidFill>
              </a:rPr>
              <a:t>v</a:t>
            </a:r>
            <a:r>
              <a:rPr lang="en-US" b="1" dirty="0" smtClean="0">
                <a:solidFill>
                  <a:srgbClr val="FFFFFF"/>
                </a:solidFill>
              </a:rPr>
              <a:t>. revenge</a:t>
            </a:r>
          </a:p>
          <a:p>
            <a:pPr marL="809625" lvl="1" indent="-514350"/>
            <a:endParaRPr lang="en-US" b="1" dirty="0" smtClean="0">
              <a:solidFill>
                <a:srgbClr val="FFFFFF"/>
              </a:solidFill>
            </a:endParaRPr>
          </a:p>
          <a:p>
            <a:pPr marL="809625" lvl="1" indent="-514350"/>
            <a:r>
              <a:rPr lang="en-US" b="1" dirty="0" smtClean="0">
                <a:solidFill>
                  <a:srgbClr val="FFFFFF"/>
                </a:solidFill>
              </a:rPr>
              <a:t>actions should be motivated by reason not feeling</a:t>
            </a:r>
          </a:p>
          <a:p>
            <a:pPr marL="1092200" lvl="2" indent="-514350"/>
            <a:r>
              <a:rPr lang="en-US" b="1" dirty="0" smtClean="0">
                <a:solidFill>
                  <a:srgbClr val="FFFFFF"/>
                </a:solidFill>
              </a:rPr>
              <a:t>what if you feel like helping Person A, but not Person B?</a:t>
            </a:r>
          </a:p>
          <a:p>
            <a:pPr marL="1092200" lvl="2" indent="-514350"/>
            <a:r>
              <a:rPr lang="en-US" b="1" dirty="0" smtClean="0">
                <a:solidFill>
                  <a:srgbClr val="FFFFFF"/>
                </a:solidFill>
              </a:rPr>
              <a:t>only do good things when you want to </a:t>
            </a:r>
          </a:p>
          <a:p>
            <a:pPr marL="514350" indent="-514350">
              <a:buNone/>
            </a:pPr>
            <a:endParaRPr lang="en-US" b="1" dirty="0" smtClean="0">
              <a:solidFill>
                <a:srgbClr val="FFFFFF"/>
              </a:solidFill>
            </a:endParaRPr>
          </a:p>
          <a:p>
            <a:pPr marL="514350" indent="-514350"/>
            <a:endParaRPr lang="en-US" b="1" dirty="0" smtClean="0">
              <a:solidFill>
                <a:srgbClr val="FFFFFF"/>
              </a:solidFill>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FFFF"/>
                </a:solidFill>
              </a:rPr>
              <a:t>Moral Reasoning</a:t>
            </a:r>
            <a:endParaRPr lang="en-US" dirty="0">
              <a:solidFill>
                <a:srgbClr val="FFFFFF"/>
              </a:solidFill>
            </a:endParaRPr>
          </a:p>
        </p:txBody>
      </p:sp>
      <p:sp>
        <p:nvSpPr>
          <p:cNvPr id="3" name="Content Placeholder 2"/>
          <p:cNvSpPr>
            <a:spLocks noGrp="1"/>
          </p:cNvSpPr>
          <p:nvPr>
            <p:ph idx="1"/>
          </p:nvPr>
        </p:nvSpPr>
        <p:spPr>
          <a:xfrm>
            <a:off x="349624" y="1600200"/>
            <a:ext cx="7086600" cy="5257800"/>
          </a:xfrm>
        </p:spPr>
        <p:txBody>
          <a:bodyPr>
            <a:normAutofit/>
          </a:bodyPr>
          <a:lstStyle/>
          <a:p>
            <a:r>
              <a:rPr lang="en-US" b="1" dirty="0" smtClean="0">
                <a:solidFill>
                  <a:srgbClr val="FFFFFF"/>
                </a:solidFill>
              </a:rPr>
              <a:t>Consistency: expect moral judgment to be applied </a:t>
            </a:r>
            <a:r>
              <a:rPr lang="en-US" b="1" dirty="0" err="1" smtClean="0">
                <a:solidFill>
                  <a:srgbClr val="FFFFFF"/>
                </a:solidFill>
              </a:rPr>
              <a:t>w</a:t>
            </a:r>
            <a:r>
              <a:rPr lang="en-US" b="1" dirty="0" smtClean="0">
                <a:solidFill>
                  <a:srgbClr val="FFFFFF"/>
                </a:solidFill>
              </a:rPr>
              <a:t>/consistency</a:t>
            </a:r>
          </a:p>
          <a:p>
            <a:pPr lvl="1"/>
            <a:r>
              <a:rPr lang="en-US" b="1" dirty="0" smtClean="0">
                <a:solidFill>
                  <a:srgbClr val="FFFFFF"/>
                </a:solidFill>
              </a:rPr>
              <a:t>anti-abortionist who supports the death penalty</a:t>
            </a:r>
          </a:p>
          <a:p>
            <a:pPr lvl="1"/>
            <a:r>
              <a:rPr lang="en-US" b="1" dirty="0" smtClean="0">
                <a:solidFill>
                  <a:srgbClr val="FFFFFF"/>
                </a:solidFill>
              </a:rPr>
              <a:t>vegetarian who buys leather shoes, belts, etc.</a:t>
            </a:r>
          </a:p>
          <a:p>
            <a:pPr lvl="1"/>
            <a:r>
              <a:rPr lang="en-US" b="1" dirty="0" smtClean="0">
                <a:solidFill>
                  <a:srgbClr val="FFFFFF"/>
                </a:solidFill>
              </a:rPr>
              <a:t>politician who proclaims family values has an affair</a:t>
            </a:r>
          </a:p>
          <a:p>
            <a:r>
              <a:rPr lang="en-US" b="1" dirty="0" smtClean="0">
                <a:solidFill>
                  <a:srgbClr val="FFFFFF"/>
                </a:solidFill>
              </a:rPr>
              <a:t>Facts: alleged facts that are basis of moral judgments are true</a:t>
            </a:r>
          </a:p>
          <a:p>
            <a:pPr lvl="1"/>
            <a:r>
              <a:rPr lang="en-US" b="1" dirty="0" smtClean="0">
                <a:solidFill>
                  <a:srgbClr val="FFFFFF"/>
                </a:solidFill>
              </a:rPr>
              <a:t>capital punishment is a deterrent</a:t>
            </a:r>
          </a:p>
          <a:p>
            <a:pPr lvl="1"/>
            <a:r>
              <a:rPr lang="en-US" b="1" dirty="0" smtClean="0">
                <a:solidFill>
                  <a:srgbClr val="FFFFFF"/>
                </a:solidFill>
              </a:rPr>
              <a:t>child labor should be outlawed</a:t>
            </a:r>
          </a:p>
          <a:p>
            <a:pPr lvl="1"/>
            <a:r>
              <a:rPr lang="en-US" b="1" dirty="0" smtClean="0">
                <a:solidFill>
                  <a:srgbClr val="FFFFFF"/>
                </a:solidFill>
              </a:rPr>
              <a:t>genetically modified foods should be banned</a:t>
            </a:r>
          </a:p>
          <a:p>
            <a:pPr lvl="1"/>
            <a:endParaRPr lang="en-US" b="1" dirty="0" smtClean="0">
              <a:solidFill>
                <a:srgbClr val="FF6600"/>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FFFF"/>
                </a:solidFill>
              </a:rPr>
              <a:t>Theories of Ethics</a:t>
            </a:r>
            <a:endParaRPr lang="en-US" dirty="0">
              <a:solidFill>
                <a:srgbClr val="FFFFFF"/>
              </a:solidFill>
            </a:endParaRPr>
          </a:p>
        </p:txBody>
      </p:sp>
      <p:sp>
        <p:nvSpPr>
          <p:cNvPr id="3" name="Content Placeholder 2"/>
          <p:cNvSpPr>
            <a:spLocks noGrp="1"/>
          </p:cNvSpPr>
          <p:nvPr>
            <p:ph idx="1"/>
          </p:nvPr>
        </p:nvSpPr>
        <p:spPr>
          <a:xfrm>
            <a:off x="349624" y="1256273"/>
            <a:ext cx="7379032" cy="5601727"/>
          </a:xfrm>
        </p:spPr>
        <p:txBody>
          <a:bodyPr>
            <a:normAutofit/>
          </a:bodyPr>
          <a:lstStyle/>
          <a:p>
            <a:pPr marL="514350" indent="-514350">
              <a:buNone/>
            </a:pPr>
            <a:r>
              <a:rPr lang="en-US" b="1" dirty="0" smtClean="0">
                <a:solidFill>
                  <a:srgbClr val="FFFFFF"/>
                </a:solidFill>
              </a:rPr>
              <a:t>Duty Ethics:  Kantian Ethics</a:t>
            </a:r>
            <a:endParaRPr lang="en-US" b="1" dirty="0" smtClean="0">
              <a:solidFill>
                <a:srgbClr val="FFFFFF"/>
              </a:solidFill>
            </a:endParaRPr>
          </a:p>
          <a:p>
            <a:pPr marL="514350" indent="-514350"/>
            <a:r>
              <a:rPr lang="en-US" b="1" dirty="0" smtClean="0">
                <a:solidFill>
                  <a:srgbClr val="FFFFFF"/>
                </a:solidFill>
              </a:rPr>
              <a:t>Moral Value</a:t>
            </a:r>
          </a:p>
          <a:p>
            <a:pPr marL="514350" indent="-514350"/>
            <a:r>
              <a:rPr lang="en-US" b="1" dirty="0" smtClean="0">
                <a:solidFill>
                  <a:srgbClr val="FFFFFF"/>
                </a:solidFill>
              </a:rPr>
              <a:t>Motives for Doing Good</a:t>
            </a:r>
          </a:p>
          <a:p>
            <a:pPr marL="514350" indent="-514350">
              <a:buFont typeface="+mj-lt"/>
              <a:buAutoNum type="arabicPeriod"/>
            </a:pPr>
            <a:r>
              <a:rPr lang="en-US" b="1" dirty="0" smtClean="0">
                <a:solidFill>
                  <a:srgbClr val="FFFFFF"/>
                </a:solidFill>
              </a:rPr>
              <a:t>expect something in return</a:t>
            </a:r>
          </a:p>
          <a:p>
            <a:pPr marL="514350" indent="-514350">
              <a:buFont typeface="+mj-lt"/>
              <a:buAutoNum type="arabicPeriod"/>
            </a:pPr>
            <a:r>
              <a:rPr lang="en-US" b="1" dirty="0" smtClean="0">
                <a:solidFill>
                  <a:srgbClr val="FFFFFF"/>
                </a:solidFill>
              </a:rPr>
              <a:t>sympathy</a:t>
            </a:r>
          </a:p>
          <a:p>
            <a:pPr marL="514350" indent="-514350">
              <a:buFont typeface="+mj-lt"/>
              <a:buAutoNum type="arabicPeriod"/>
            </a:pPr>
            <a:r>
              <a:rPr lang="en-US" b="1" dirty="0" smtClean="0">
                <a:solidFill>
                  <a:srgbClr val="FFFFFF"/>
                </a:solidFill>
              </a:rPr>
              <a:t>duty</a:t>
            </a:r>
            <a:endParaRPr lang="en-US" b="1" dirty="0" smtClean="0">
              <a:solidFill>
                <a:srgbClr val="FFFFFF"/>
              </a:solidFill>
            </a:endParaRPr>
          </a:p>
          <a:p>
            <a:pPr marL="514350" indent="-514350"/>
            <a:endParaRPr lang="en-US" b="1" dirty="0" smtClean="0">
              <a:solidFill>
                <a:srgbClr val="FFFFFF"/>
              </a:solidFill>
            </a:endParaRP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FFFF"/>
                </a:solidFill>
              </a:rPr>
              <a:t>Theories of Ethics</a:t>
            </a:r>
            <a:endParaRPr lang="en-US" dirty="0">
              <a:solidFill>
                <a:srgbClr val="FFFFFF"/>
              </a:solidFill>
            </a:endParaRPr>
          </a:p>
        </p:txBody>
      </p:sp>
      <p:sp>
        <p:nvSpPr>
          <p:cNvPr id="3" name="Content Placeholder 2"/>
          <p:cNvSpPr>
            <a:spLocks noGrp="1"/>
          </p:cNvSpPr>
          <p:nvPr>
            <p:ph idx="1"/>
          </p:nvPr>
        </p:nvSpPr>
        <p:spPr>
          <a:xfrm>
            <a:off x="349624" y="1256273"/>
            <a:ext cx="7379032" cy="5601727"/>
          </a:xfrm>
        </p:spPr>
        <p:txBody>
          <a:bodyPr>
            <a:normAutofit/>
          </a:bodyPr>
          <a:lstStyle/>
          <a:p>
            <a:pPr marL="514350" indent="-514350">
              <a:buNone/>
            </a:pPr>
            <a:r>
              <a:rPr lang="en-US" b="1" dirty="0" smtClean="0">
                <a:solidFill>
                  <a:srgbClr val="FFFFFF"/>
                </a:solidFill>
              </a:rPr>
              <a:t>Duty Ethics:  Kantian Ethics</a:t>
            </a:r>
            <a:endParaRPr lang="en-US" b="1" dirty="0" smtClean="0">
              <a:solidFill>
                <a:srgbClr val="FFFFFF"/>
              </a:solidFill>
            </a:endParaRPr>
          </a:p>
          <a:p>
            <a:pPr marL="514350" indent="-514350"/>
            <a:r>
              <a:rPr lang="en-US" b="1" dirty="0" smtClean="0">
                <a:solidFill>
                  <a:srgbClr val="FFFFFF"/>
                </a:solidFill>
              </a:rPr>
              <a:t>Criticisms:</a:t>
            </a:r>
          </a:p>
          <a:p>
            <a:pPr marL="809625" lvl="1" indent="-514350"/>
            <a:endParaRPr lang="en-US" b="1" dirty="0" smtClean="0">
              <a:solidFill>
                <a:srgbClr val="FFFFFF"/>
              </a:solidFill>
            </a:endParaRPr>
          </a:p>
          <a:p>
            <a:pPr marL="809625" lvl="1" indent="-514350"/>
            <a:r>
              <a:rPr lang="en-US" b="1" dirty="0" smtClean="0">
                <a:solidFill>
                  <a:srgbClr val="FFFFFF"/>
                </a:solidFill>
              </a:rPr>
              <a:t>moral absolutism, i.e. lying</a:t>
            </a:r>
          </a:p>
          <a:p>
            <a:pPr marL="809625" lvl="1" indent="-514350"/>
            <a:r>
              <a:rPr lang="en-US" b="1" dirty="0" smtClean="0">
                <a:solidFill>
                  <a:srgbClr val="FFFFFF"/>
                </a:solidFill>
              </a:rPr>
              <a:t>rule worship</a:t>
            </a:r>
          </a:p>
          <a:p>
            <a:pPr marL="1092200" lvl="2" indent="-514350"/>
            <a:endParaRPr lang="en-US" b="1" dirty="0" smtClean="0">
              <a:solidFill>
                <a:srgbClr val="FFFFFF"/>
              </a:solidFill>
            </a:endParaRPr>
          </a:p>
          <a:p>
            <a:pPr marL="1092200" lvl="2" indent="-514350"/>
            <a:r>
              <a:rPr lang="en-US" b="1" dirty="0" smtClean="0">
                <a:solidFill>
                  <a:srgbClr val="FFFFFF"/>
                </a:solidFill>
              </a:rPr>
              <a:t>respect traffic, but it’s OK to drive through red light if you’re late for work</a:t>
            </a:r>
          </a:p>
          <a:p>
            <a:pPr marL="1092200" lvl="2" indent="-514350"/>
            <a:r>
              <a:rPr lang="en-US" b="1" dirty="0" smtClean="0">
                <a:solidFill>
                  <a:srgbClr val="FFFFFF"/>
                </a:solidFill>
              </a:rPr>
              <a:t>respect traffic laws, but it’s OK to drive through red light if you’re rushing someone to the emergency room</a:t>
            </a: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49624" y="158516"/>
            <a:ext cx="7086600" cy="731838"/>
          </a:xfrm>
        </p:spPr>
        <p:txBody>
          <a:bodyPr/>
          <a:lstStyle/>
          <a:p>
            <a:r>
              <a:rPr lang="en-US" sz="4800" dirty="0" smtClean="0">
                <a:solidFill>
                  <a:srgbClr val="FFFFFF"/>
                </a:solidFill>
              </a:rPr>
              <a:t>Theories of Ethics</a:t>
            </a:r>
            <a:endParaRPr lang="en-US" dirty="0">
              <a:solidFill>
                <a:srgbClr val="FFFFFF"/>
              </a:solidFill>
            </a:endParaRPr>
          </a:p>
        </p:txBody>
      </p:sp>
      <p:sp>
        <p:nvSpPr>
          <p:cNvPr id="3" name="Content Placeholder 2"/>
          <p:cNvSpPr>
            <a:spLocks noGrp="1"/>
          </p:cNvSpPr>
          <p:nvPr>
            <p:ph idx="1"/>
          </p:nvPr>
        </p:nvSpPr>
        <p:spPr>
          <a:xfrm>
            <a:off x="349624" y="1078101"/>
            <a:ext cx="7379032" cy="5779899"/>
          </a:xfrm>
        </p:spPr>
        <p:txBody>
          <a:bodyPr>
            <a:normAutofit/>
          </a:bodyPr>
          <a:lstStyle/>
          <a:p>
            <a:pPr marL="514350" indent="-514350">
              <a:buNone/>
            </a:pPr>
            <a:r>
              <a:rPr lang="en-US" b="1" dirty="0" smtClean="0">
                <a:solidFill>
                  <a:srgbClr val="FFFFFF"/>
                </a:solidFill>
              </a:rPr>
              <a:t>Duty Ethics:  Kantian Ethics</a:t>
            </a:r>
            <a:endParaRPr lang="en-US" b="1" dirty="0" smtClean="0">
              <a:solidFill>
                <a:srgbClr val="FFFFFF"/>
              </a:solidFill>
            </a:endParaRPr>
          </a:p>
          <a:p>
            <a:pPr marL="514350" indent="-514350"/>
            <a:r>
              <a:rPr lang="en-US" b="1" dirty="0" smtClean="0">
                <a:solidFill>
                  <a:srgbClr val="FFFFFF"/>
                </a:solidFill>
              </a:rPr>
              <a:t>Criticisms:</a:t>
            </a:r>
          </a:p>
          <a:p>
            <a:pPr marL="809625" lvl="1" indent="-514350"/>
            <a:endParaRPr lang="en-US" b="1" dirty="0" smtClean="0">
              <a:solidFill>
                <a:srgbClr val="FFFFFF"/>
              </a:solidFill>
            </a:endParaRPr>
          </a:p>
          <a:p>
            <a:pPr marL="809625" lvl="1" indent="-514350"/>
            <a:r>
              <a:rPr lang="en-US" b="1" dirty="0" smtClean="0">
                <a:solidFill>
                  <a:srgbClr val="FFFFFF"/>
                </a:solidFill>
              </a:rPr>
              <a:t>conflicts of duty</a:t>
            </a:r>
          </a:p>
          <a:p>
            <a:pPr marL="1092200" lvl="2" indent="-514350"/>
            <a:r>
              <a:rPr lang="en-US" b="1" dirty="0" smtClean="0">
                <a:solidFill>
                  <a:srgbClr val="FFFFFF"/>
                </a:solidFill>
              </a:rPr>
              <a:t>If a person is unfaithful to their partner, should they confess and make their partner unhappy or say nothing and deceive them?</a:t>
            </a:r>
          </a:p>
          <a:p>
            <a:pPr marL="1092200" lvl="2" indent="-514350"/>
            <a:r>
              <a:rPr lang="en-US" b="1" dirty="0" smtClean="0">
                <a:solidFill>
                  <a:srgbClr val="FFFFFF"/>
                </a:solidFill>
              </a:rPr>
              <a:t>If your grandmother and a famous doctor are trapped in a burning building, do you rescue your grandmother because she is family or the doctor because she is more useful to society?</a:t>
            </a:r>
          </a:p>
          <a:p>
            <a:pPr marL="1092200" lvl="2" indent="-514350"/>
            <a:r>
              <a:rPr lang="en-US" b="1" dirty="0" smtClean="0">
                <a:solidFill>
                  <a:srgbClr val="FFFFFF"/>
                </a:solidFill>
              </a:rPr>
              <a:t>If your child is dying of a rare disease and you cannot afford the drugs to save him, are you justified in stealing the drugs?</a:t>
            </a:r>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FFFF"/>
                </a:solidFill>
              </a:rPr>
              <a:t>Theories of Ethics</a:t>
            </a:r>
            <a:endParaRPr lang="en-US" dirty="0">
              <a:solidFill>
                <a:srgbClr val="FFFFFF"/>
              </a:solidFill>
            </a:endParaRPr>
          </a:p>
        </p:txBody>
      </p:sp>
      <p:sp>
        <p:nvSpPr>
          <p:cNvPr id="3" name="Content Placeholder 2"/>
          <p:cNvSpPr>
            <a:spLocks noGrp="1"/>
          </p:cNvSpPr>
          <p:nvPr>
            <p:ph idx="1"/>
          </p:nvPr>
        </p:nvSpPr>
        <p:spPr>
          <a:xfrm>
            <a:off x="349624" y="1256273"/>
            <a:ext cx="7379032" cy="5601727"/>
          </a:xfrm>
        </p:spPr>
        <p:txBody>
          <a:bodyPr>
            <a:normAutofit/>
          </a:bodyPr>
          <a:lstStyle/>
          <a:p>
            <a:pPr marL="514350" indent="-514350">
              <a:buNone/>
            </a:pPr>
            <a:r>
              <a:rPr lang="en-US" b="1" dirty="0" smtClean="0">
                <a:solidFill>
                  <a:srgbClr val="FFFFFF"/>
                </a:solidFill>
              </a:rPr>
              <a:t>Utilitarianism</a:t>
            </a:r>
          </a:p>
          <a:p>
            <a:pPr marL="514350" indent="-514350"/>
            <a:r>
              <a:rPr lang="en-US" b="1" dirty="0" smtClean="0">
                <a:solidFill>
                  <a:srgbClr val="FFFFFF"/>
                </a:solidFill>
              </a:rPr>
              <a:t>Jeremy Bentham, 1748-1832</a:t>
            </a:r>
          </a:p>
          <a:p>
            <a:pPr marL="514350" indent="-514350"/>
            <a:r>
              <a:rPr lang="en-US" b="1" dirty="0" smtClean="0">
                <a:solidFill>
                  <a:srgbClr val="FFFFFF"/>
                </a:solidFill>
              </a:rPr>
              <a:t>John Stuart Mill, 1806-1873</a:t>
            </a:r>
          </a:p>
          <a:p>
            <a:pPr marL="514350" indent="-514350"/>
            <a:endParaRPr lang="en-US" b="1" dirty="0" smtClean="0">
              <a:solidFill>
                <a:srgbClr val="FFFFFF"/>
              </a:solidFill>
            </a:endParaRPr>
          </a:p>
          <a:p>
            <a:pPr marL="514350" indent="-514350"/>
            <a:r>
              <a:rPr lang="en-US" b="1" dirty="0" smtClean="0">
                <a:solidFill>
                  <a:srgbClr val="FFFFFF"/>
                </a:solidFill>
              </a:rPr>
              <a:t>Moral Principle: the greatest happiness of the greatest number</a:t>
            </a:r>
          </a:p>
          <a:p>
            <a:pPr marL="514350" indent="-514350">
              <a:buNone/>
            </a:pPr>
            <a:r>
              <a:rPr lang="en-US" dirty="0" smtClean="0">
                <a:solidFill>
                  <a:srgbClr val="FFFFFF"/>
                </a:solidFill>
              </a:rPr>
              <a:t>“</a:t>
            </a:r>
            <a:r>
              <a:rPr lang="en-US" dirty="0" smtClean="0"/>
              <a:t>It </a:t>
            </a:r>
            <a:r>
              <a:rPr lang="en-US" dirty="0" smtClean="0"/>
              <a:t>is the greatest good to the greatest number of people which is the measure of right and wrong</a:t>
            </a:r>
            <a:r>
              <a:rPr lang="en-US" dirty="0" smtClean="0"/>
              <a:t>.”</a:t>
            </a:r>
          </a:p>
          <a:p>
            <a:pPr marL="514350" indent="-514350">
              <a:buNone/>
            </a:pPr>
            <a:r>
              <a:rPr lang="en-US" b="1" dirty="0" smtClean="0">
                <a:solidFill>
                  <a:srgbClr val="FFFFFF"/>
                </a:solidFill>
              </a:rPr>
              <a:t>--Jeremy Bentham</a:t>
            </a:r>
          </a:p>
          <a:p>
            <a:pPr marL="514350" indent="-514350">
              <a:buNone/>
            </a:pPr>
            <a:endParaRPr lang="en-US" b="1" dirty="0" smtClean="0">
              <a:solidFill>
                <a:srgbClr val="FFFFFF"/>
              </a:solidFill>
            </a:endParaRPr>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FFFF"/>
                </a:solidFill>
              </a:rPr>
              <a:t>Theories of Ethics</a:t>
            </a:r>
            <a:endParaRPr lang="en-US" dirty="0">
              <a:solidFill>
                <a:srgbClr val="FFFFFF"/>
              </a:solidFill>
            </a:endParaRPr>
          </a:p>
        </p:txBody>
      </p:sp>
      <p:sp>
        <p:nvSpPr>
          <p:cNvPr id="3" name="Content Placeholder 2"/>
          <p:cNvSpPr>
            <a:spLocks noGrp="1"/>
          </p:cNvSpPr>
          <p:nvPr>
            <p:ph idx="1"/>
          </p:nvPr>
        </p:nvSpPr>
        <p:spPr>
          <a:xfrm>
            <a:off x="349624" y="1256273"/>
            <a:ext cx="7379032" cy="5601727"/>
          </a:xfrm>
        </p:spPr>
        <p:txBody>
          <a:bodyPr>
            <a:normAutofit lnSpcReduction="10000"/>
          </a:bodyPr>
          <a:lstStyle/>
          <a:p>
            <a:pPr marL="514350" indent="-514350">
              <a:buNone/>
            </a:pPr>
            <a:r>
              <a:rPr lang="en-US" b="1" dirty="0" smtClean="0">
                <a:solidFill>
                  <a:srgbClr val="FFFFFF"/>
                </a:solidFill>
              </a:rPr>
              <a:t>Utilitarianism</a:t>
            </a:r>
            <a:endParaRPr lang="en-US" b="1" dirty="0" smtClean="0">
              <a:solidFill>
                <a:srgbClr val="FFFFFF"/>
              </a:solidFill>
            </a:endParaRPr>
          </a:p>
          <a:p>
            <a:pPr marL="514350" indent="-514350"/>
            <a:r>
              <a:rPr lang="en-US" b="1" dirty="0" smtClean="0">
                <a:solidFill>
                  <a:srgbClr val="FFFFFF"/>
                </a:solidFill>
              </a:rPr>
              <a:t>Moral Principle: the greatest happiness of the greatest number</a:t>
            </a:r>
          </a:p>
          <a:p>
            <a:pPr marL="514350" indent="-514350"/>
            <a:r>
              <a:rPr lang="en-US" b="1" dirty="0" smtClean="0">
                <a:solidFill>
                  <a:srgbClr val="FFFFFF"/>
                </a:solidFill>
              </a:rPr>
              <a:t>actions are right in so far as they tend to increase happiness and wrong in so far as they tend to decrease it</a:t>
            </a:r>
            <a:endParaRPr lang="en-US" dirty="0" smtClean="0"/>
          </a:p>
          <a:p>
            <a:pPr marL="514350" indent="-514350">
              <a:buNone/>
            </a:pPr>
            <a:r>
              <a:rPr lang="en-US" b="1" dirty="0" smtClean="0"/>
              <a:t>“Actions </a:t>
            </a:r>
            <a:r>
              <a:rPr lang="en-US" b="1" dirty="0" smtClean="0"/>
              <a:t>are right in proportion as they tend to promote happiness; wrong as they tend to produce the reverse of happiness. By happiness is intended pleasure and the absence of pain</a:t>
            </a:r>
            <a:r>
              <a:rPr lang="en-US" b="1" dirty="0" smtClean="0"/>
              <a:t>.”</a:t>
            </a:r>
          </a:p>
          <a:p>
            <a:pPr marL="514350" indent="-514350">
              <a:buNone/>
            </a:pPr>
            <a:r>
              <a:rPr lang="en-US" b="1" dirty="0" smtClean="0"/>
              <a:t>--John Stuart Mill </a:t>
            </a:r>
            <a:endParaRPr lang="en-US" b="1" dirty="0" smtClean="0">
              <a:solidFill>
                <a:srgbClr val="FFFFFF"/>
              </a:solidFill>
            </a:endParaRPr>
          </a:p>
          <a:p>
            <a:pPr marL="514350" indent="-514350">
              <a:buNone/>
            </a:pPr>
            <a:endParaRPr lang="en-US" b="1" dirty="0" smtClean="0">
              <a:solidFill>
                <a:srgbClr val="FFFFFF"/>
              </a:solidFill>
            </a:endParaRPr>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FFFF"/>
                </a:solidFill>
              </a:rPr>
              <a:t>Theories of Ethics</a:t>
            </a:r>
            <a:endParaRPr lang="en-US" dirty="0">
              <a:solidFill>
                <a:srgbClr val="FFFFFF"/>
              </a:solidFill>
            </a:endParaRPr>
          </a:p>
        </p:txBody>
      </p:sp>
      <p:sp>
        <p:nvSpPr>
          <p:cNvPr id="3" name="Content Placeholder 2"/>
          <p:cNvSpPr>
            <a:spLocks noGrp="1"/>
          </p:cNvSpPr>
          <p:nvPr>
            <p:ph idx="1"/>
          </p:nvPr>
        </p:nvSpPr>
        <p:spPr>
          <a:xfrm>
            <a:off x="349624" y="1256273"/>
            <a:ext cx="7379032" cy="5601727"/>
          </a:xfrm>
        </p:spPr>
        <p:txBody>
          <a:bodyPr>
            <a:normAutofit/>
          </a:bodyPr>
          <a:lstStyle/>
          <a:p>
            <a:pPr marL="514350" indent="-514350">
              <a:buNone/>
            </a:pPr>
            <a:r>
              <a:rPr lang="en-US" b="1" dirty="0" smtClean="0">
                <a:solidFill>
                  <a:srgbClr val="FFFFFF"/>
                </a:solidFill>
              </a:rPr>
              <a:t>Utilitarianism</a:t>
            </a:r>
            <a:endParaRPr lang="en-US" b="1" dirty="0" smtClean="0">
              <a:solidFill>
                <a:srgbClr val="FFFFFF"/>
              </a:solidFill>
            </a:endParaRPr>
          </a:p>
          <a:p>
            <a:pPr marL="514350" indent="-514350"/>
            <a:endParaRPr lang="en-US" b="1" dirty="0" smtClean="0">
              <a:solidFill>
                <a:srgbClr val="FFFFFF"/>
              </a:solidFill>
            </a:endParaRPr>
          </a:p>
          <a:p>
            <a:pPr marL="514350" indent="-514350"/>
            <a:r>
              <a:rPr lang="en-US" b="1" dirty="0" smtClean="0">
                <a:solidFill>
                  <a:srgbClr val="FFFFFF"/>
                </a:solidFill>
              </a:rPr>
              <a:t>Happiness = presence of pleasure and the absence of pain</a:t>
            </a:r>
          </a:p>
          <a:p>
            <a:pPr marL="514350" indent="-514350"/>
            <a:r>
              <a:rPr lang="en-US" b="1" dirty="0" smtClean="0">
                <a:solidFill>
                  <a:srgbClr val="FFFFFF"/>
                </a:solidFill>
              </a:rPr>
              <a:t>maximize pleasure</a:t>
            </a:r>
          </a:p>
          <a:p>
            <a:pPr marL="514350" indent="-514350"/>
            <a:r>
              <a:rPr lang="en-US" b="1" dirty="0" smtClean="0">
                <a:solidFill>
                  <a:srgbClr val="FFFFFF"/>
                </a:solidFill>
              </a:rPr>
              <a:t>minimize pain</a:t>
            </a:r>
            <a:endParaRPr lang="en-US" dirty="0" smtClean="0"/>
          </a:p>
          <a:p>
            <a:pPr marL="514350" indent="-514350">
              <a:buNone/>
            </a:pPr>
            <a:endParaRPr lang="en-US" b="1" dirty="0" smtClean="0">
              <a:solidFill>
                <a:srgbClr val="FFFFFF"/>
              </a:solidFill>
            </a:endParaRPr>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FFFF"/>
                </a:solidFill>
              </a:rPr>
              <a:t>Theories of Ethics</a:t>
            </a:r>
            <a:endParaRPr lang="en-US" dirty="0">
              <a:solidFill>
                <a:srgbClr val="FFFFFF"/>
              </a:solidFill>
            </a:endParaRPr>
          </a:p>
        </p:txBody>
      </p:sp>
      <p:sp>
        <p:nvSpPr>
          <p:cNvPr id="3" name="Content Placeholder 2"/>
          <p:cNvSpPr>
            <a:spLocks noGrp="1"/>
          </p:cNvSpPr>
          <p:nvPr>
            <p:ph idx="1"/>
          </p:nvPr>
        </p:nvSpPr>
        <p:spPr>
          <a:xfrm>
            <a:off x="349624" y="1256273"/>
            <a:ext cx="7379032" cy="5601727"/>
          </a:xfrm>
        </p:spPr>
        <p:txBody>
          <a:bodyPr>
            <a:normAutofit/>
          </a:bodyPr>
          <a:lstStyle/>
          <a:p>
            <a:pPr marL="514350" indent="-514350">
              <a:buNone/>
            </a:pPr>
            <a:r>
              <a:rPr lang="en-US" b="1" dirty="0" smtClean="0">
                <a:solidFill>
                  <a:srgbClr val="FFFFFF"/>
                </a:solidFill>
              </a:rPr>
              <a:t>Utilitarianism</a:t>
            </a:r>
            <a:endParaRPr lang="en-US" b="1" dirty="0" smtClean="0">
              <a:solidFill>
                <a:srgbClr val="FFFFFF"/>
              </a:solidFill>
            </a:endParaRPr>
          </a:p>
          <a:p>
            <a:pPr marL="514350" indent="-514350"/>
            <a:endParaRPr lang="en-US" b="1" dirty="0" smtClean="0">
              <a:solidFill>
                <a:srgbClr val="FFFFFF"/>
              </a:solidFill>
            </a:endParaRPr>
          </a:p>
          <a:p>
            <a:pPr marL="514350" indent="-514350"/>
            <a:r>
              <a:rPr lang="en-US" b="1" dirty="0" smtClean="0">
                <a:solidFill>
                  <a:srgbClr val="FFFFFF"/>
                </a:solidFill>
              </a:rPr>
              <a:t>democratic system</a:t>
            </a:r>
          </a:p>
          <a:p>
            <a:pPr marL="514350" indent="-514350"/>
            <a:r>
              <a:rPr lang="en-US" b="1" dirty="0" smtClean="0">
                <a:solidFill>
                  <a:srgbClr val="FFFFFF"/>
                </a:solidFill>
              </a:rPr>
              <a:t>rational theory: short-term &amp; long-term</a:t>
            </a:r>
          </a:p>
          <a:p>
            <a:pPr marL="514350" indent="-514350"/>
            <a:r>
              <a:rPr lang="en-US" b="1" dirty="0" smtClean="0">
                <a:solidFill>
                  <a:srgbClr val="FFFFFF"/>
                </a:solidFill>
              </a:rPr>
              <a:t>egalitarian system</a:t>
            </a:r>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FFFF"/>
                </a:solidFill>
              </a:rPr>
              <a:t>Theories of Ethics</a:t>
            </a:r>
            <a:endParaRPr lang="en-US" dirty="0">
              <a:solidFill>
                <a:srgbClr val="FFFFFF"/>
              </a:solidFill>
            </a:endParaRPr>
          </a:p>
        </p:txBody>
      </p:sp>
      <p:sp>
        <p:nvSpPr>
          <p:cNvPr id="3" name="Content Placeholder 2"/>
          <p:cNvSpPr>
            <a:spLocks noGrp="1"/>
          </p:cNvSpPr>
          <p:nvPr>
            <p:ph idx="1"/>
          </p:nvPr>
        </p:nvSpPr>
        <p:spPr>
          <a:xfrm>
            <a:off x="349624" y="1256273"/>
            <a:ext cx="7379032" cy="5601727"/>
          </a:xfrm>
        </p:spPr>
        <p:txBody>
          <a:bodyPr>
            <a:normAutofit/>
          </a:bodyPr>
          <a:lstStyle/>
          <a:p>
            <a:pPr marL="514350" indent="-514350">
              <a:buNone/>
            </a:pPr>
            <a:r>
              <a:rPr lang="en-US" b="1" dirty="0" smtClean="0">
                <a:solidFill>
                  <a:srgbClr val="FFFFFF"/>
                </a:solidFill>
              </a:rPr>
              <a:t>Utilitarianism</a:t>
            </a:r>
            <a:endParaRPr lang="en-US" b="1" dirty="0" smtClean="0">
              <a:solidFill>
                <a:srgbClr val="FFFFFF"/>
              </a:solidFill>
            </a:endParaRPr>
          </a:p>
          <a:p>
            <a:pPr marL="514350" indent="-514350"/>
            <a:r>
              <a:rPr lang="en-US" b="1" dirty="0" smtClean="0">
                <a:solidFill>
                  <a:srgbClr val="FFFFFF"/>
                </a:solidFill>
              </a:rPr>
              <a:t>Criticisms:</a:t>
            </a:r>
          </a:p>
          <a:p>
            <a:pPr marL="514350" indent="-514350"/>
            <a:r>
              <a:rPr lang="en-US" b="1" dirty="0" smtClean="0">
                <a:solidFill>
                  <a:srgbClr val="FFFFFF"/>
                </a:solidFill>
              </a:rPr>
              <a:t>What is pleasure? ice cream, education, freedom, lack of responsibilities…</a:t>
            </a:r>
          </a:p>
          <a:p>
            <a:pPr marL="514350" indent="-514350"/>
            <a:r>
              <a:rPr lang="en-US" b="1" dirty="0" smtClean="0">
                <a:solidFill>
                  <a:srgbClr val="FFFFFF"/>
                </a:solidFill>
              </a:rPr>
              <a:t>What is happiness?</a:t>
            </a:r>
          </a:p>
          <a:p>
            <a:pPr marL="514350" indent="-514350"/>
            <a:endParaRPr lang="en-US" b="1" dirty="0" smtClean="0">
              <a:solidFill>
                <a:srgbClr val="FFFFFF"/>
              </a:solidFill>
            </a:endParaRPr>
          </a:p>
          <a:p>
            <a:pPr marL="514350" indent="-514350">
              <a:buNone/>
            </a:pPr>
            <a:r>
              <a:rPr lang="en-US" b="1" dirty="0" smtClean="0">
                <a:solidFill>
                  <a:srgbClr val="FFFFFF"/>
                </a:solidFill>
              </a:rPr>
              <a:t>“To be without some of the things you want is an </a:t>
            </a:r>
            <a:r>
              <a:rPr lang="en-US" b="1" dirty="0" err="1" smtClean="0">
                <a:solidFill>
                  <a:srgbClr val="FFFFFF"/>
                </a:solidFill>
              </a:rPr>
              <a:t>indespensable</a:t>
            </a:r>
            <a:r>
              <a:rPr lang="en-US" b="1" dirty="0" smtClean="0">
                <a:solidFill>
                  <a:srgbClr val="FFFFFF"/>
                </a:solidFill>
              </a:rPr>
              <a:t> part of happiness.”</a:t>
            </a:r>
          </a:p>
          <a:p>
            <a:pPr marL="514350" indent="-514350">
              <a:buNone/>
            </a:pPr>
            <a:r>
              <a:rPr lang="en-US" b="1" dirty="0" smtClean="0">
                <a:solidFill>
                  <a:srgbClr val="FFFFFF"/>
                </a:solidFill>
              </a:rPr>
              <a:t>--Bertrand Russell</a:t>
            </a:r>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FFFF"/>
                </a:solidFill>
              </a:rPr>
              <a:t>Theories of Ethics</a:t>
            </a:r>
            <a:endParaRPr lang="en-US" dirty="0">
              <a:solidFill>
                <a:srgbClr val="FFFFFF"/>
              </a:solidFill>
            </a:endParaRPr>
          </a:p>
        </p:txBody>
      </p:sp>
      <p:sp>
        <p:nvSpPr>
          <p:cNvPr id="3" name="Content Placeholder 2"/>
          <p:cNvSpPr>
            <a:spLocks noGrp="1"/>
          </p:cNvSpPr>
          <p:nvPr>
            <p:ph idx="1"/>
          </p:nvPr>
        </p:nvSpPr>
        <p:spPr>
          <a:xfrm>
            <a:off x="349624" y="1256273"/>
            <a:ext cx="7379032" cy="5601727"/>
          </a:xfrm>
        </p:spPr>
        <p:txBody>
          <a:bodyPr>
            <a:normAutofit/>
          </a:bodyPr>
          <a:lstStyle/>
          <a:p>
            <a:pPr marL="514350" indent="-514350">
              <a:buNone/>
            </a:pPr>
            <a:r>
              <a:rPr lang="en-US" b="1" dirty="0" smtClean="0">
                <a:solidFill>
                  <a:srgbClr val="FFFFFF"/>
                </a:solidFill>
              </a:rPr>
              <a:t>Utilitarianism</a:t>
            </a:r>
            <a:endParaRPr lang="en-US" b="1" dirty="0" smtClean="0">
              <a:solidFill>
                <a:srgbClr val="FFFFFF"/>
              </a:solidFill>
            </a:endParaRPr>
          </a:p>
          <a:p>
            <a:pPr marL="514350" indent="-514350"/>
            <a:r>
              <a:rPr lang="en-US" b="1" dirty="0" smtClean="0">
                <a:solidFill>
                  <a:srgbClr val="FFFFFF"/>
                </a:solidFill>
              </a:rPr>
              <a:t>Criticisms:</a:t>
            </a:r>
          </a:p>
          <a:p>
            <a:pPr marL="514350" indent="-514350"/>
            <a:r>
              <a:rPr lang="en-US" b="1" dirty="0" smtClean="0">
                <a:solidFill>
                  <a:srgbClr val="FFFFFF"/>
                </a:solidFill>
              </a:rPr>
              <a:t>What is happiness?</a:t>
            </a:r>
          </a:p>
          <a:p>
            <a:pPr marL="809625" lvl="1" indent="-514350"/>
            <a:r>
              <a:rPr lang="en-US" b="1" dirty="0" smtClean="0">
                <a:solidFill>
                  <a:srgbClr val="FFFFFF"/>
                </a:solidFill>
              </a:rPr>
              <a:t>you earn $50,000/year &amp; four friends earn $25,000/year</a:t>
            </a:r>
          </a:p>
          <a:p>
            <a:pPr marL="809625" lvl="1" indent="-514350"/>
            <a:endParaRPr lang="en-US" b="1" dirty="0" smtClean="0">
              <a:solidFill>
                <a:srgbClr val="FFFFFF"/>
              </a:solidFill>
            </a:endParaRPr>
          </a:p>
          <a:p>
            <a:pPr marL="809625" lvl="1" indent="-514350"/>
            <a:r>
              <a:rPr lang="en-US" b="1" dirty="0" smtClean="0">
                <a:solidFill>
                  <a:srgbClr val="FFFFFF"/>
                </a:solidFill>
              </a:rPr>
              <a:t>you earn $100,000/year &amp; your four friends earn $250,000/ year</a:t>
            </a:r>
          </a:p>
          <a:p>
            <a:pPr marL="809625" lvl="1" indent="-514350"/>
            <a:endParaRPr lang="en-US" b="1" dirty="0" smtClean="0">
              <a:solidFill>
                <a:srgbClr val="FFFFFF"/>
              </a:solidFill>
            </a:endParaRPr>
          </a:p>
          <a:p>
            <a:pPr marL="809625" lvl="1" indent="-514350"/>
            <a:r>
              <a:rPr lang="en-US" b="1" dirty="0" smtClean="0">
                <a:solidFill>
                  <a:srgbClr val="FFFFFF"/>
                </a:solidFill>
              </a:rPr>
              <a:t>Love &amp; Marriage &amp; Adultery?</a:t>
            </a:r>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FFFF"/>
                </a:solidFill>
              </a:rPr>
              <a:t>Theories of Ethics</a:t>
            </a:r>
            <a:endParaRPr lang="en-US" dirty="0">
              <a:solidFill>
                <a:srgbClr val="FFFFFF"/>
              </a:solidFill>
            </a:endParaRPr>
          </a:p>
        </p:txBody>
      </p:sp>
      <p:sp>
        <p:nvSpPr>
          <p:cNvPr id="3" name="Content Placeholder 2"/>
          <p:cNvSpPr>
            <a:spLocks noGrp="1"/>
          </p:cNvSpPr>
          <p:nvPr>
            <p:ph idx="1"/>
          </p:nvPr>
        </p:nvSpPr>
        <p:spPr>
          <a:xfrm>
            <a:off x="349624" y="1256273"/>
            <a:ext cx="7379032" cy="5601727"/>
          </a:xfrm>
        </p:spPr>
        <p:txBody>
          <a:bodyPr>
            <a:normAutofit/>
          </a:bodyPr>
          <a:lstStyle/>
          <a:p>
            <a:pPr marL="514350" indent="-514350">
              <a:buNone/>
            </a:pPr>
            <a:r>
              <a:rPr lang="en-US" b="1" dirty="0" smtClean="0">
                <a:solidFill>
                  <a:srgbClr val="FFFFFF"/>
                </a:solidFill>
              </a:rPr>
              <a:t>Utilitarianism</a:t>
            </a:r>
            <a:endParaRPr lang="en-US" b="1" dirty="0" smtClean="0">
              <a:solidFill>
                <a:srgbClr val="FFFFFF"/>
              </a:solidFill>
            </a:endParaRPr>
          </a:p>
          <a:p>
            <a:pPr marL="514350" indent="-514350"/>
            <a:r>
              <a:rPr lang="en-US" b="1" dirty="0" smtClean="0">
                <a:solidFill>
                  <a:srgbClr val="FFFFFF"/>
                </a:solidFill>
              </a:rPr>
              <a:t>Criticisms:</a:t>
            </a:r>
          </a:p>
          <a:p>
            <a:pPr marL="514350" indent="-514350"/>
            <a:r>
              <a:rPr lang="en-US" b="1" dirty="0" smtClean="0">
                <a:solidFill>
                  <a:srgbClr val="FFFFFF"/>
                </a:solidFill>
              </a:rPr>
              <a:t>Bad Pleasures:</a:t>
            </a:r>
          </a:p>
          <a:p>
            <a:pPr marL="809625" lvl="1" indent="-514350"/>
            <a:endParaRPr lang="en-US" b="1" dirty="0" smtClean="0">
              <a:solidFill>
                <a:srgbClr val="FFFFFF"/>
              </a:solidFill>
            </a:endParaRPr>
          </a:p>
          <a:p>
            <a:pPr marL="809625" lvl="1" indent="-514350"/>
            <a:r>
              <a:rPr lang="en-US" b="1" dirty="0" smtClean="0">
                <a:solidFill>
                  <a:srgbClr val="FFFFFF"/>
                </a:solidFill>
              </a:rPr>
              <a:t>malicious pleasures: derived from suffering of others</a:t>
            </a:r>
          </a:p>
          <a:p>
            <a:pPr marL="809625" lvl="1" indent="-514350"/>
            <a:endParaRPr lang="en-US" b="1" dirty="0" smtClean="0">
              <a:solidFill>
                <a:srgbClr val="FFFFFF"/>
              </a:solidFill>
            </a:endParaRPr>
          </a:p>
          <a:p>
            <a:pPr marL="809625" lvl="1" indent="-514350"/>
            <a:r>
              <a:rPr lang="en-US" b="1" dirty="0" smtClean="0">
                <a:solidFill>
                  <a:srgbClr val="FFFFFF"/>
                </a:solidFill>
              </a:rPr>
              <a:t>empty pleasures: do not help us develop as humans or obtain our full potential</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FFFF"/>
                </a:solidFill>
              </a:rPr>
              <a:t>Moral Reasoning</a:t>
            </a:r>
            <a:endParaRPr lang="en-US" dirty="0">
              <a:solidFill>
                <a:srgbClr val="FFFFFF"/>
              </a:solidFill>
            </a:endParaRPr>
          </a:p>
        </p:txBody>
      </p:sp>
      <p:sp>
        <p:nvSpPr>
          <p:cNvPr id="3" name="Content Placeholder 2"/>
          <p:cNvSpPr>
            <a:spLocks noGrp="1"/>
          </p:cNvSpPr>
          <p:nvPr>
            <p:ph idx="1"/>
          </p:nvPr>
        </p:nvSpPr>
        <p:spPr>
          <a:xfrm>
            <a:off x="349624" y="1600200"/>
            <a:ext cx="7379032" cy="4992667"/>
          </a:xfrm>
        </p:spPr>
        <p:txBody>
          <a:bodyPr>
            <a:normAutofit/>
          </a:bodyPr>
          <a:lstStyle/>
          <a:p>
            <a:endParaRPr lang="en-US" b="1" dirty="0" smtClean="0">
              <a:solidFill>
                <a:srgbClr val="FFFFFF"/>
              </a:solidFill>
            </a:endParaRPr>
          </a:p>
          <a:p>
            <a:r>
              <a:rPr lang="en-US" b="1" dirty="0" smtClean="0">
                <a:solidFill>
                  <a:srgbClr val="FFFFFF"/>
                </a:solidFill>
              </a:rPr>
              <a:t>Moral Principle </a:t>
            </a:r>
            <a:r>
              <a:rPr lang="en-US" b="1" dirty="0" err="1" smtClean="0">
                <a:solidFill>
                  <a:srgbClr val="FFFFFF"/>
                </a:solidFill>
                <a:latin typeface="Wingdings"/>
                <a:ea typeface="Wingdings"/>
                <a:cs typeface="Wingdings"/>
              </a:rPr>
              <a:t></a:t>
            </a:r>
            <a:r>
              <a:rPr lang="en-US" b="1" dirty="0" smtClean="0">
                <a:solidFill>
                  <a:srgbClr val="FFFFFF"/>
                </a:solidFill>
                <a:latin typeface="Wingdings"/>
                <a:ea typeface="Wingdings"/>
                <a:cs typeface="Wingdings"/>
              </a:rPr>
              <a:t> </a:t>
            </a:r>
            <a:r>
              <a:rPr lang="en-US" b="1" dirty="0" err="1" smtClean="0">
                <a:solidFill>
                  <a:srgbClr val="FFFFFF"/>
                </a:solidFill>
                <a:ea typeface="Wingdings"/>
                <a:cs typeface="Wingdings"/>
              </a:rPr>
              <a:t>Consistency</a:t>
            </a:r>
            <a:r>
              <a:rPr lang="en-US" b="1" dirty="0" err="1" smtClean="0">
                <a:solidFill>
                  <a:srgbClr val="FFFFFF"/>
                </a:solidFill>
                <a:latin typeface="Wingdings"/>
                <a:ea typeface="Wingdings"/>
                <a:cs typeface="Wingdings"/>
              </a:rPr>
              <a:t></a:t>
            </a:r>
            <a:r>
              <a:rPr lang="en-US" b="1" dirty="0" smtClean="0">
                <a:solidFill>
                  <a:srgbClr val="FFFFFF"/>
                </a:solidFill>
                <a:latin typeface="Wingdings"/>
                <a:ea typeface="Wingdings"/>
                <a:cs typeface="Wingdings"/>
              </a:rPr>
              <a:t> </a:t>
            </a:r>
            <a:r>
              <a:rPr lang="en-US" b="1" dirty="0" smtClean="0">
                <a:solidFill>
                  <a:srgbClr val="FFFFFF"/>
                </a:solidFill>
              </a:rPr>
              <a:t>Facts </a:t>
            </a:r>
            <a:r>
              <a:rPr lang="en-US" b="1" dirty="0" err="1" smtClean="0">
                <a:solidFill>
                  <a:srgbClr val="FFFFFF"/>
                </a:solidFill>
                <a:latin typeface="Wingdings"/>
                <a:ea typeface="Wingdings"/>
                <a:cs typeface="Wingdings"/>
              </a:rPr>
              <a:t></a:t>
            </a:r>
            <a:r>
              <a:rPr lang="en-US" b="1" dirty="0" smtClean="0">
                <a:solidFill>
                  <a:srgbClr val="FFFFFF"/>
                </a:solidFill>
                <a:latin typeface="Wingdings"/>
                <a:ea typeface="Wingdings"/>
                <a:cs typeface="Wingdings"/>
              </a:rPr>
              <a:t> </a:t>
            </a:r>
            <a:r>
              <a:rPr lang="en-US" b="1" dirty="0" smtClean="0">
                <a:solidFill>
                  <a:srgbClr val="FFFFFF"/>
                </a:solidFill>
              </a:rPr>
              <a:t>Value-judgment</a:t>
            </a:r>
          </a:p>
          <a:p>
            <a:endParaRPr lang="en-US" b="1" dirty="0" smtClean="0">
              <a:solidFill>
                <a:srgbClr val="FFFFFF"/>
              </a:solidFill>
            </a:endParaRPr>
          </a:p>
          <a:p>
            <a:r>
              <a:rPr lang="en-US" b="1" dirty="0" smtClean="0">
                <a:solidFill>
                  <a:srgbClr val="FFFFFF"/>
                </a:solidFill>
              </a:rPr>
              <a:t>What if we do not share the same underlying moral principle?</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FFFF"/>
                </a:solidFill>
              </a:rPr>
              <a:t>Theories of Ethics</a:t>
            </a:r>
            <a:endParaRPr lang="en-US" dirty="0">
              <a:solidFill>
                <a:srgbClr val="FFFFFF"/>
              </a:solidFill>
            </a:endParaRPr>
          </a:p>
        </p:txBody>
      </p:sp>
      <p:sp>
        <p:nvSpPr>
          <p:cNvPr id="3" name="Content Placeholder 2"/>
          <p:cNvSpPr>
            <a:spLocks noGrp="1"/>
          </p:cNvSpPr>
          <p:nvPr>
            <p:ph idx="1"/>
          </p:nvPr>
        </p:nvSpPr>
        <p:spPr>
          <a:xfrm>
            <a:off x="349624" y="1256273"/>
            <a:ext cx="7379032" cy="5601727"/>
          </a:xfrm>
        </p:spPr>
        <p:txBody>
          <a:bodyPr>
            <a:normAutofit/>
          </a:bodyPr>
          <a:lstStyle/>
          <a:p>
            <a:pPr marL="514350" indent="-514350">
              <a:buNone/>
            </a:pPr>
            <a:r>
              <a:rPr lang="en-US" b="1" dirty="0" smtClean="0">
                <a:solidFill>
                  <a:srgbClr val="FFFFFF"/>
                </a:solidFill>
              </a:rPr>
              <a:t>Utilitarianism</a:t>
            </a:r>
            <a:endParaRPr lang="en-US" b="1" dirty="0" smtClean="0">
              <a:solidFill>
                <a:srgbClr val="FFFFFF"/>
              </a:solidFill>
            </a:endParaRPr>
          </a:p>
          <a:p>
            <a:pPr marL="514350" indent="-514350"/>
            <a:r>
              <a:rPr lang="en-US" b="1" dirty="0" smtClean="0">
                <a:solidFill>
                  <a:srgbClr val="FFFFFF"/>
                </a:solidFill>
              </a:rPr>
              <a:t>Criticisms:</a:t>
            </a:r>
          </a:p>
          <a:p>
            <a:pPr marL="514350" indent="-514350"/>
            <a:r>
              <a:rPr lang="en-US" b="1" dirty="0" smtClean="0">
                <a:solidFill>
                  <a:srgbClr val="FFFFFF"/>
                </a:solidFill>
              </a:rPr>
              <a:t>Judges Actions</a:t>
            </a:r>
          </a:p>
          <a:p>
            <a:pPr marL="809625" lvl="1" indent="-514350"/>
            <a:endParaRPr lang="en-US" b="1" dirty="0" smtClean="0">
              <a:solidFill>
                <a:srgbClr val="FFFFFF"/>
              </a:solidFill>
            </a:endParaRPr>
          </a:p>
          <a:p>
            <a:pPr marL="809625" lvl="1" indent="-514350"/>
            <a:r>
              <a:rPr lang="en-US" b="1" dirty="0" smtClean="0">
                <a:solidFill>
                  <a:srgbClr val="FFFFFF"/>
                </a:solidFill>
              </a:rPr>
              <a:t>right or wrong action depends on its outcome or consequences</a:t>
            </a:r>
          </a:p>
          <a:p>
            <a:pPr marL="809625" lvl="1" indent="-514350"/>
            <a:endParaRPr lang="en-US" b="1" dirty="0" smtClean="0">
              <a:solidFill>
                <a:srgbClr val="FFFFFF"/>
              </a:solidFill>
            </a:endParaRPr>
          </a:p>
          <a:p>
            <a:pPr marL="809625" lvl="1" indent="-514350"/>
            <a:r>
              <a:rPr lang="en-US" b="1" dirty="0" smtClean="0">
                <a:solidFill>
                  <a:srgbClr val="FFFFFF"/>
                </a:solidFill>
              </a:rPr>
              <a:t>what about the actions to get to the end</a:t>
            </a:r>
          </a:p>
          <a:p>
            <a:pPr marL="1092200" lvl="2" indent="-514350"/>
            <a:r>
              <a:rPr lang="en-US" b="1" dirty="0" smtClean="0">
                <a:solidFill>
                  <a:srgbClr val="FFFFFF"/>
                </a:solidFill>
              </a:rPr>
              <a:t>do means justify ends?</a:t>
            </a:r>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FFFF"/>
                </a:solidFill>
              </a:rPr>
              <a:t>Theories of Ethics</a:t>
            </a:r>
            <a:endParaRPr lang="en-US" dirty="0">
              <a:solidFill>
                <a:srgbClr val="FFFFFF"/>
              </a:solidFill>
            </a:endParaRPr>
          </a:p>
        </p:txBody>
      </p:sp>
      <p:sp>
        <p:nvSpPr>
          <p:cNvPr id="3" name="Content Placeholder 2"/>
          <p:cNvSpPr>
            <a:spLocks noGrp="1"/>
          </p:cNvSpPr>
          <p:nvPr>
            <p:ph idx="1"/>
          </p:nvPr>
        </p:nvSpPr>
        <p:spPr>
          <a:xfrm>
            <a:off x="349624" y="1256273"/>
            <a:ext cx="7379032" cy="5601727"/>
          </a:xfrm>
        </p:spPr>
        <p:txBody>
          <a:bodyPr>
            <a:normAutofit/>
          </a:bodyPr>
          <a:lstStyle/>
          <a:p>
            <a:pPr marL="514350" indent="-514350">
              <a:buNone/>
            </a:pPr>
            <a:r>
              <a:rPr lang="en-US" b="1" dirty="0" smtClean="0">
                <a:solidFill>
                  <a:srgbClr val="FFFFFF"/>
                </a:solidFill>
              </a:rPr>
              <a:t>Utilitarianism</a:t>
            </a:r>
            <a:endParaRPr lang="en-US" b="1" dirty="0" smtClean="0">
              <a:solidFill>
                <a:srgbClr val="FFFFFF"/>
              </a:solidFill>
            </a:endParaRPr>
          </a:p>
          <a:p>
            <a:pPr marL="514350" indent="-514350"/>
            <a:r>
              <a:rPr lang="en-US" b="1" dirty="0" smtClean="0">
                <a:solidFill>
                  <a:srgbClr val="FFFFFF"/>
                </a:solidFill>
              </a:rPr>
              <a:t>Criticisms:</a:t>
            </a:r>
          </a:p>
          <a:p>
            <a:pPr marL="514350" indent="-514350"/>
            <a:r>
              <a:rPr lang="en-US" b="1" dirty="0" smtClean="0">
                <a:solidFill>
                  <a:srgbClr val="FFFFFF"/>
                </a:solidFill>
              </a:rPr>
              <a:t>Obligations &amp; Rights</a:t>
            </a:r>
          </a:p>
          <a:p>
            <a:pPr marL="809625" lvl="1" indent="-514350"/>
            <a:endParaRPr lang="en-US" b="1" dirty="0" smtClean="0">
              <a:solidFill>
                <a:srgbClr val="FFFFFF"/>
              </a:solidFill>
            </a:endParaRPr>
          </a:p>
          <a:p>
            <a:pPr marL="809625" lvl="1" indent="-514350"/>
            <a:r>
              <a:rPr lang="en-US" b="1" dirty="0" smtClean="0">
                <a:solidFill>
                  <a:srgbClr val="FFFFFF"/>
                </a:solidFill>
              </a:rPr>
              <a:t>Pugnacious is a malicious member of a community.  Beneficence decides to do something about Pugnacious.  She hides behind tree and, as Pugnacious passes by, hits him in the head with a baseball bat.  She then drags his unconscious body to the river and throws </a:t>
            </a:r>
            <a:r>
              <a:rPr lang="en-US" b="1" smtClean="0">
                <a:solidFill>
                  <a:srgbClr val="FFFFFF"/>
                </a:solidFill>
              </a:rPr>
              <a:t>him in.</a:t>
            </a:r>
            <a:endParaRPr lang="en-US" b="1" dirty="0" smtClean="0">
              <a:solidFill>
                <a:srgbClr val="FFFFFF"/>
              </a:solidFill>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FFFF"/>
                </a:solidFill>
              </a:rPr>
              <a:t>Moral Relativism</a:t>
            </a:r>
            <a:endParaRPr lang="en-US" dirty="0">
              <a:solidFill>
                <a:srgbClr val="FFFFFF"/>
              </a:solidFill>
            </a:endParaRPr>
          </a:p>
        </p:txBody>
      </p:sp>
      <p:sp>
        <p:nvSpPr>
          <p:cNvPr id="3" name="Content Placeholder 2"/>
          <p:cNvSpPr>
            <a:spLocks noGrp="1"/>
          </p:cNvSpPr>
          <p:nvPr>
            <p:ph idx="1"/>
          </p:nvPr>
        </p:nvSpPr>
        <p:spPr>
          <a:xfrm>
            <a:off x="349624" y="1600200"/>
            <a:ext cx="7379032" cy="4992667"/>
          </a:xfrm>
        </p:spPr>
        <p:txBody>
          <a:bodyPr>
            <a:normAutofit/>
          </a:bodyPr>
          <a:lstStyle/>
          <a:p>
            <a:pPr>
              <a:buNone/>
            </a:pPr>
            <a:endParaRPr lang="en-US" b="1" dirty="0" smtClean="0">
              <a:solidFill>
                <a:srgbClr val="FF6600"/>
              </a:solidFill>
            </a:endParaRPr>
          </a:p>
          <a:p>
            <a:r>
              <a:rPr lang="en-US" b="1" dirty="0" smtClean="0">
                <a:solidFill>
                  <a:srgbClr val="FFFFFF"/>
                </a:solidFill>
              </a:rPr>
              <a:t>Morals determined by the society in which we grew up</a:t>
            </a:r>
          </a:p>
          <a:p>
            <a:endParaRPr lang="en-US" b="1" dirty="0" smtClean="0">
              <a:solidFill>
                <a:srgbClr val="FFFFFF"/>
              </a:solidFill>
            </a:endParaRPr>
          </a:p>
          <a:p>
            <a:r>
              <a:rPr lang="en-US" b="1" dirty="0" smtClean="0">
                <a:solidFill>
                  <a:srgbClr val="FFFFFF"/>
                </a:solidFill>
              </a:rPr>
              <a:t>No universal morals: more like customs, i.e. monogamous/polygamous; bury dead/burn dead</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FFFF"/>
                </a:solidFill>
              </a:rPr>
              <a:t>Moral Relativism</a:t>
            </a:r>
            <a:endParaRPr lang="en-US" dirty="0">
              <a:solidFill>
                <a:srgbClr val="FFFFFF"/>
              </a:solidFill>
            </a:endParaRPr>
          </a:p>
        </p:txBody>
      </p:sp>
      <p:sp>
        <p:nvSpPr>
          <p:cNvPr id="3" name="Content Placeholder 2"/>
          <p:cNvSpPr>
            <a:spLocks noGrp="1"/>
          </p:cNvSpPr>
          <p:nvPr>
            <p:ph idx="1"/>
          </p:nvPr>
        </p:nvSpPr>
        <p:spPr>
          <a:xfrm>
            <a:off x="349624" y="1600200"/>
            <a:ext cx="7379032" cy="5257800"/>
          </a:xfrm>
        </p:spPr>
        <p:txBody>
          <a:bodyPr>
            <a:normAutofit/>
          </a:bodyPr>
          <a:lstStyle/>
          <a:p>
            <a:pPr marL="514350" indent="-514350">
              <a:buFont typeface="+mj-lt"/>
              <a:buAutoNum type="arabicPeriod"/>
            </a:pPr>
            <a:r>
              <a:rPr lang="en-US" b="1" dirty="0" smtClean="0">
                <a:solidFill>
                  <a:srgbClr val="FFFFFF"/>
                </a:solidFill>
              </a:rPr>
              <a:t>Diversity Argument: abundance of moral practices throughout the world &amp; throughout time means no objective moral values</a:t>
            </a:r>
          </a:p>
          <a:p>
            <a:pPr marL="809625" lvl="1" indent="-514350"/>
            <a:r>
              <a:rPr lang="en-US" b="1" dirty="0" smtClean="0">
                <a:solidFill>
                  <a:srgbClr val="FFFFFF"/>
                </a:solidFill>
              </a:rPr>
              <a:t>Slavery; female genital mutilation; </a:t>
            </a:r>
            <a:r>
              <a:rPr lang="en-US" b="1" i="1" dirty="0" err="1" smtClean="0">
                <a:solidFill>
                  <a:srgbClr val="FFFFFF"/>
                </a:solidFill>
              </a:rPr>
              <a:t>sahti</a:t>
            </a:r>
            <a:r>
              <a:rPr lang="en-US" b="1" dirty="0" smtClean="0">
                <a:solidFill>
                  <a:srgbClr val="FFFFFF"/>
                </a:solidFill>
              </a:rPr>
              <a:t>; cannibalism</a:t>
            </a:r>
          </a:p>
          <a:p>
            <a:pPr marL="514350" indent="-514350">
              <a:buFont typeface="+mj-lt"/>
              <a:buAutoNum type="arabicPeriod"/>
            </a:pPr>
            <a:r>
              <a:rPr lang="en-US" b="1" dirty="0" smtClean="0">
                <a:solidFill>
                  <a:srgbClr val="FFFFFF"/>
                </a:solidFill>
              </a:rPr>
              <a:t>Lack of Foundation Argument: no independent moral ‘reality’ to base moral values as a measure of true/false</a:t>
            </a:r>
          </a:p>
          <a:p>
            <a:pPr marL="809625" lvl="1" indent="-514350"/>
            <a:r>
              <a:rPr lang="en-US" b="1" dirty="0" smtClean="0">
                <a:solidFill>
                  <a:srgbClr val="FFFFFF"/>
                </a:solidFill>
              </a:rPr>
              <a:t>David Hume, 1711-1776: “</a:t>
            </a:r>
            <a:r>
              <a:rPr lang="en-US" b="1" dirty="0" err="1" smtClean="0">
                <a:solidFill>
                  <a:srgbClr val="FFFFFF"/>
                </a:solidFill>
              </a:rPr>
              <a:t>tis</a:t>
            </a:r>
            <a:r>
              <a:rPr lang="en-US" b="1" dirty="0" smtClean="0">
                <a:solidFill>
                  <a:srgbClr val="FFFFFF"/>
                </a:solidFill>
              </a:rPr>
              <a:t> not contrary to reason to prefer the destruction of the whole world to the scratching of my finger.”</a:t>
            </a:r>
          </a:p>
          <a:p>
            <a:pPr marL="514350" indent="-514350">
              <a:buFont typeface="+mj-lt"/>
              <a:buAutoNum type="arabicPeriod"/>
            </a:pPr>
            <a:endParaRPr lang="en-US" b="1" dirty="0" smtClean="0">
              <a:solidFill>
                <a:srgbClr val="FF66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FFFF"/>
                </a:solidFill>
              </a:rPr>
              <a:t>Moral Relativism</a:t>
            </a:r>
            <a:endParaRPr lang="en-US" dirty="0">
              <a:solidFill>
                <a:srgbClr val="FFFFFF"/>
              </a:solidFill>
            </a:endParaRPr>
          </a:p>
        </p:txBody>
      </p:sp>
      <p:sp>
        <p:nvSpPr>
          <p:cNvPr id="3" name="Content Placeholder 2"/>
          <p:cNvSpPr>
            <a:spLocks noGrp="1"/>
          </p:cNvSpPr>
          <p:nvPr>
            <p:ph idx="1"/>
          </p:nvPr>
        </p:nvSpPr>
        <p:spPr>
          <a:xfrm>
            <a:off x="349624" y="1600200"/>
            <a:ext cx="7379032" cy="5257800"/>
          </a:xfrm>
        </p:spPr>
        <p:txBody>
          <a:bodyPr>
            <a:normAutofit/>
          </a:bodyPr>
          <a:lstStyle/>
          <a:p>
            <a:pPr marL="514350" indent="-514350"/>
            <a:endParaRPr lang="en-US" b="1" dirty="0" smtClean="0">
              <a:solidFill>
                <a:srgbClr val="FF6600"/>
              </a:solidFill>
            </a:endParaRPr>
          </a:p>
          <a:p>
            <a:pPr marL="514350" indent="-514350"/>
            <a:endParaRPr lang="en-US" b="1" dirty="0" smtClean="0">
              <a:solidFill>
                <a:srgbClr val="FFFFFF"/>
              </a:solidFill>
            </a:endParaRPr>
          </a:p>
          <a:p>
            <a:pPr marL="514350" indent="-514350"/>
            <a:r>
              <a:rPr lang="en-US" b="1" dirty="0" smtClean="0">
                <a:solidFill>
                  <a:srgbClr val="FFFFFF"/>
                </a:solidFill>
              </a:rPr>
              <a:t>Culture of Tolerance:  Is it possible with moral relativism?</a:t>
            </a:r>
          </a:p>
          <a:p>
            <a:pPr marL="514350" indent="-514350"/>
            <a:r>
              <a:rPr lang="en-US" b="1" dirty="0" smtClean="0">
                <a:solidFill>
                  <a:srgbClr val="FFFFFF"/>
                </a:solidFill>
              </a:rPr>
              <a:t>Problem of Cultural Imperialism</a:t>
            </a:r>
          </a:p>
          <a:p>
            <a:pPr marL="514350" indent="-514350"/>
            <a:r>
              <a:rPr lang="en-US" b="1" dirty="0" smtClean="0">
                <a:solidFill>
                  <a:srgbClr val="FFFFFF"/>
                </a:solidFill>
              </a:rPr>
              <a:t>Is it always okay to believe that “they have their values and I have my values and who am I to say he’s wrong”?</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49624" y="158516"/>
            <a:ext cx="7086600" cy="731838"/>
          </a:xfrm>
        </p:spPr>
        <p:txBody>
          <a:bodyPr/>
          <a:lstStyle/>
          <a:p>
            <a:r>
              <a:rPr lang="en-US" sz="4800" dirty="0" smtClean="0">
                <a:solidFill>
                  <a:srgbClr val="FFFFFF"/>
                </a:solidFill>
              </a:rPr>
              <a:t>Moral Relativism</a:t>
            </a:r>
            <a:endParaRPr lang="en-US" dirty="0">
              <a:solidFill>
                <a:srgbClr val="FFFFFF"/>
              </a:solidFill>
            </a:endParaRPr>
          </a:p>
        </p:txBody>
      </p:sp>
      <p:sp>
        <p:nvSpPr>
          <p:cNvPr id="3" name="Content Placeholder 2"/>
          <p:cNvSpPr>
            <a:spLocks noGrp="1"/>
          </p:cNvSpPr>
          <p:nvPr>
            <p:ph idx="1"/>
          </p:nvPr>
        </p:nvSpPr>
        <p:spPr>
          <a:xfrm>
            <a:off x="349624" y="1256273"/>
            <a:ext cx="7379032" cy="5770847"/>
          </a:xfrm>
        </p:spPr>
        <p:txBody>
          <a:bodyPr>
            <a:normAutofit fontScale="85000" lnSpcReduction="20000"/>
          </a:bodyPr>
          <a:lstStyle/>
          <a:p>
            <a:pPr marL="514350" indent="-514350">
              <a:buNone/>
            </a:pPr>
            <a:r>
              <a:rPr lang="en-US" b="1" dirty="0" smtClean="0">
                <a:solidFill>
                  <a:srgbClr val="FF6600"/>
                </a:solidFill>
              </a:rPr>
              <a:t>	</a:t>
            </a:r>
            <a:r>
              <a:rPr lang="en-US" b="1" dirty="0" smtClean="0"/>
              <a:t>First they came for the </a:t>
            </a:r>
            <a:r>
              <a:rPr lang="en-US" b="1" dirty="0" err="1" smtClean="0"/>
              <a:t>Jews and</a:t>
            </a:r>
            <a:r>
              <a:rPr lang="en-US" b="1" dirty="0" smtClean="0"/>
              <a:t> I did not speak </a:t>
            </a:r>
            <a:r>
              <a:rPr lang="en-US" b="1" dirty="0" err="1" smtClean="0"/>
              <a:t>out because</a:t>
            </a:r>
            <a:r>
              <a:rPr lang="en-US" b="1" dirty="0" smtClean="0"/>
              <a:t> I was not a Jew.</a:t>
            </a:r>
          </a:p>
          <a:p>
            <a:pPr marL="514350" indent="-514350">
              <a:buNone/>
            </a:pPr>
            <a:r>
              <a:rPr lang="en-US" b="1" dirty="0" smtClean="0"/>
              <a:t> Then they came for the </a:t>
            </a:r>
            <a:r>
              <a:rPr lang="en-US" b="1" dirty="0" err="1" smtClean="0"/>
              <a:t>Communists and</a:t>
            </a:r>
            <a:r>
              <a:rPr lang="en-US" b="1" dirty="0" smtClean="0"/>
              <a:t> I did not speak </a:t>
            </a:r>
            <a:r>
              <a:rPr lang="en-US" b="1" dirty="0" err="1" smtClean="0"/>
              <a:t>out because</a:t>
            </a:r>
            <a:r>
              <a:rPr lang="en-US" b="1" dirty="0" smtClean="0"/>
              <a:t> I was not a Communist.</a:t>
            </a:r>
          </a:p>
          <a:p>
            <a:pPr marL="514350" indent="-514350">
              <a:buNone/>
            </a:pPr>
            <a:r>
              <a:rPr lang="en-US" b="1" dirty="0" smtClean="0"/>
              <a:t> Then they came for the trade </a:t>
            </a:r>
            <a:r>
              <a:rPr lang="en-US" b="1" dirty="0" err="1" smtClean="0"/>
              <a:t>unionists and</a:t>
            </a:r>
            <a:r>
              <a:rPr lang="en-US" b="1" dirty="0" smtClean="0"/>
              <a:t> I did not speak </a:t>
            </a:r>
            <a:r>
              <a:rPr lang="en-US" b="1" dirty="0" err="1" smtClean="0"/>
              <a:t>out because</a:t>
            </a:r>
            <a:r>
              <a:rPr lang="en-US" b="1" dirty="0" smtClean="0"/>
              <a:t> I was not a trade unionist.</a:t>
            </a:r>
          </a:p>
          <a:p>
            <a:pPr marL="514350" indent="-514350">
              <a:buNone/>
            </a:pPr>
            <a:r>
              <a:rPr lang="en-US" b="1" dirty="0" smtClean="0"/>
              <a:t> Then they came for </a:t>
            </a:r>
            <a:r>
              <a:rPr lang="en-US" b="1" dirty="0" err="1" smtClean="0"/>
              <a:t>me and</a:t>
            </a:r>
            <a:r>
              <a:rPr lang="en-US" b="1" dirty="0" smtClean="0"/>
              <a:t> there was no one </a:t>
            </a:r>
            <a:r>
              <a:rPr lang="en-US" b="1" dirty="0" err="1" smtClean="0"/>
              <a:t>left to</a:t>
            </a:r>
            <a:r>
              <a:rPr lang="en-US" b="1" dirty="0" smtClean="0"/>
              <a:t> speak out for me.</a:t>
            </a:r>
          </a:p>
          <a:p>
            <a:pPr marL="514350" indent="-514350">
              <a:buNone/>
            </a:pPr>
            <a:r>
              <a:rPr lang="en-US" b="1" dirty="0" smtClean="0">
                <a:solidFill>
                  <a:srgbClr val="FFFFFF"/>
                </a:solidFill>
              </a:rPr>
              <a:t>--Martin </a:t>
            </a:r>
            <a:r>
              <a:rPr lang="en-US" b="1" dirty="0" err="1" smtClean="0">
                <a:solidFill>
                  <a:srgbClr val="FFFFFF"/>
                </a:solidFill>
              </a:rPr>
              <a:t>Niemöller</a:t>
            </a:r>
            <a:endParaRPr lang="en-US" b="1" dirty="0" smtClean="0">
              <a:solidFill>
                <a:srgbClr val="FFFFFF"/>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al">
  <a:themeElements>
    <a:clrScheme name="Habitat">
      <a:dk1>
        <a:sysClr val="windowText" lastClr="000000"/>
      </a:dk1>
      <a:lt1>
        <a:sysClr val="window" lastClr="FFFFFF"/>
      </a:lt1>
      <a:dk2>
        <a:srgbClr val="194431"/>
      </a:dk2>
      <a:lt2>
        <a:srgbClr val="F0E6C3"/>
      </a:lt2>
      <a:accent1>
        <a:srgbClr val="F8C000"/>
      </a:accent1>
      <a:accent2>
        <a:srgbClr val="F88600"/>
      </a:accent2>
      <a:accent3>
        <a:srgbClr val="F83500"/>
      </a:accent3>
      <a:accent4>
        <a:srgbClr val="8B723D"/>
      </a:accent4>
      <a:accent5>
        <a:srgbClr val="818B3D"/>
      </a:accent5>
      <a:accent6>
        <a:srgbClr val="586215"/>
      </a:accent6>
      <a:hlink>
        <a:srgbClr val="FF621D"/>
      </a:hlink>
      <a:folHlink>
        <a:srgbClr val="F3D260"/>
      </a:folHlink>
    </a:clrScheme>
    <a:fontScheme name="Metal">
      <a:majorFont>
        <a:latin typeface="Eurostile"/>
        <a:ea typeface=""/>
        <a:cs typeface=""/>
        <a:font script="Jpan" typeface="ＭＳ Ｐゴシック"/>
      </a:majorFont>
      <a:minorFont>
        <a:latin typeface="Eurostile"/>
        <a:ea typeface=""/>
        <a:cs typeface=""/>
        <a:font script="Jpan" typeface="ＭＳ Ｐゴシック"/>
      </a:minorFont>
    </a:fontScheme>
    <a:fmtScheme name="Metal">
      <a:fillStyleLst>
        <a:solidFill>
          <a:schemeClr val="phClr"/>
        </a:solidFill>
        <a:gradFill rotWithShape="1">
          <a:gsLst>
            <a:gs pos="0">
              <a:schemeClr val="phClr">
                <a:tint val="100000"/>
                <a:shade val="60000"/>
                <a:satMod val="130000"/>
              </a:schemeClr>
            </a:gs>
            <a:gs pos="100000">
              <a:schemeClr val="phClr">
                <a:tint val="70000"/>
                <a:shade val="94000"/>
                <a:satMod val="135000"/>
              </a:schemeClr>
            </a:gs>
          </a:gsLst>
          <a:lin ang="16200000" scaled="1"/>
        </a:gradFill>
        <a:gradFill rotWithShape="1">
          <a:gsLst>
            <a:gs pos="0">
              <a:schemeClr val="phClr">
                <a:shade val="60000"/>
                <a:satMod val="130000"/>
              </a:schemeClr>
            </a:gs>
            <a:gs pos="100000">
              <a:schemeClr val="phClr">
                <a:tint val="70000"/>
                <a:shade val="94000"/>
                <a:satMod val="135000"/>
              </a:schemeClr>
            </a:gs>
          </a:gsLst>
          <a:lin ang="16200000" scaled="1"/>
        </a:gradFill>
      </a:fillStyleLst>
      <a:lnStyleLst>
        <a:ln w="12700" cap="flat" cmpd="sng" algn="ctr">
          <a:solidFill>
            <a:schemeClr val="phClr">
              <a:shade val="95000"/>
              <a:satMod val="105000"/>
            </a:scheme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50800" dist="25400" dir="13500000">
              <a:srgbClr val="808080">
                <a:alpha val="75000"/>
              </a:srgbClr>
            </a:innerShdw>
            <a:outerShdw blurRad="38100" dist="12700" dir="5400000" rotWithShape="0">
              <a:srgbClr val="FFFFFF">
                <a:alpha val="35000"/>
              </a:srgbClr>
            </a:outerShdw>
          </a:effectLst>
        </a:effectStyle>
        <a:effectStyle>
          <a:effectLst>
            <a:outerShdw blurRad="50800" dist="25400" dir="5400000" rotWithShape="0">
              <a:srgbClr val="000000">
                <a:alpha val="35000"/>
              </a:srgbClr>
            </a:outerShdw>
          </a:effectLst>
          <a:scene3d>
            <a:camera prst="orthographicFront">
              <a:rot lat="0" lon="0" rev="0"/>
            </a:camera>
            <a:lightRig rig="twoPt" dir="t">
              <a:rot lat="0" lon="0" rev="3000000"/>
            </a:lightRig>
          </a:scene3d>
          <a:sp3d contourW="15875" prstMaterial="matte">
            <a:bevelT w="63500" h="50800" prst="angle"/>
            <a:contourClr>
              <a:schemeClr val="lt1"/>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Metal.thmx</Template>
  <TotalTime>875</TotalTime>
  <Words>2625</Words>
  <Application>Microsoft Macintosh PowerPoint</Application>
  <PresentationFormat>On-screen Show (4:3)</PresentationFormat>
  <Paragraphs>357</Paragraphs>
  <Slides>51</Slides>
  <Notes>0</Notes>
  <HiddenSlides>0</HiddenSlides>
  <MMClips>0</MMClips>
  <ScaleCrop>false</ScaleCrop>
  <HeadingPairs>
    <vt:vector size="4" baseType="variant">
      <vt:variant>
        <vt:lpstr>Design Template</vt:lpstr>
      </vt:variant>
      <vt:variant>
        <vt:i4>1</vt:i4>
      </vt:variant>
      <vt:variant>
        <vt:lpstr>Slide Titles</vt:lpstr>
      </vt:variant>
      <vt:variant>
        <vt:i4>51</vt:i4>
      </vt:variant>
    </vt:vector>
  </HeadingPairs>
  <TitlesOfParts>
    <vt:vector size="52" baseType="lpstr">
      <vt:lpstr>Metal</vt:lpstr>
      <vt:lpstr>Ethics as AoK</vt:lpstr>
      <vt:lpstr>Ethics as AoK</vt:lpstr>
      <vt:lpstr>Moral Reasoning</vt:lpstr>
      <vt:lpstr>Moral Reasoning</vt:lpstr>
      <vt:lpstr>Moral Reasoning</vt:lpstr>
      <vt:lpstr>Moral Relativism</vt:lpstr>
      <vt:lpstr>Moral Relativism</vt:lpstr>
      <vt:lpstr>Moral Relativism</vt:lpstr>
      <vt:lpstr>Moral Relativism</vt:lpstr>
      <vt:lpstr>Self-interest Theory</vt:lpstr>
      <vt:lpstr>Self-interest Theory</vt:lpstr>
      <vt:lpstr>Self-interest Theory</vt:lpstr>
      <vt:lpstr>Self-interest Theory</vt:lpstr>
      <vt:lpstr>Self-interest Theory</vt:lpstr>
      <vt:lpstr>Self-interest Theory</vt:lpstr>
      <vt:lpstr>Self-interest Theory</vt:lpstr>
      <vt:lpstr>Self-interest Theory</vt:lpstr>
      <vt:lpstr>Self-interest Theory</vt:lpstr>
      <vt:lpstr>Self-interest Theory</vt:lpstr>
      <vt:lpstr>Theories of Ethics</vt:lpstr>
      <vt:lpstr>Theories of Ethics</vt:lpstr>
      <vt:lpstr>Theories of Ethics</vt:lpstr>
      <vt:lpstr>Theories of Ethics</vt:lpstr>
      <vt:lpstr>Theories of Ethics</vt:lpstr>
      <vt:lpstr>Theories of Ethics</vt:lpstr>
      <vt:lpstr>Theories of Ethics</vt:lpstr>
      <vt:lpstr>Theories of Ethics</vt:lpstr>
      <vt:lpstr>Theories of Ethics</vt:lpstr>
      <vt:lpstr>Theories of Ethics</vt:lpstr>
      <vt:lpstr>Theories of Ethics</vt:lpstr>
      <vt:lpstr>Theories of Ethics</vt:lpstr>
      <vt:lpstr>Theories of Ethics</vt:lpstr>
      <vt:lpstr>Theories of Ethics</vt:lpstr>
      <vt:lpstr>Theories of Ethics</vt:lpstr>
      <vt:lpstr>Theories of Ethics</vt:lpstr>
      <vt:lpstr>Theories of Ethics</vt:lpstr>
      <vt:lpstr>Theories of Ethics</vt:lpstr>
      <vt:lpstr>Theories of Ethics</vt:lpstr>
      <vt:lpstr>Theories of Ethics</vt:lpstr>
      <vt:lpstr>Theories of Ethics</vt:lpstr>
      <vt:lpstr>Theories of Ethics</vt:lpstr>
      <vt:lpstr>Theories of Ethics</vt:lpstr>
      <vt:lpstr>Theories of Ethics</vt:lpstr>
      <vt:lpstr>Theories of Ethics</vt:lpstr>
      <vt:lpstr>Theories of Ethics</vt:lpstr>
      <vt:lpstr>Theories of Ethics</vt:lpstr>
      <vt:lpstr>Theories of Ethics</vt:lpstr>
      <vt:lpstr>Theories of Ethics</vt:lpstr>
      <vt:lpstr>Theories of Ethics</vt:lpstr>
      <vt:lpstr>Theories of Ethics</vt:lpstr>
      <vt:lpstr>Theories of Ethics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Ethics as AoK</dc:title>
  <dc:creator>Russell Quinlan</dc:creator>
  <cp:lastModifiedBy>Russell Quinlan</cp:lastModifiedBy>
  <cp:revision>78</cp:revision>
  <dcterms:created xsi:type="dcterms:W3CDTF">2010-10-25T05:21:30Z</dcterms:created>
  <dcterms:modified xsi:type="dcterms:W3CDTF">2010-10-25T13:15:07Z</dcterms:modified>
</cp:coreProperties>
</file>